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authors.xml" ContentType="application/vnd.ms-powerpoint.author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6" r:id="rId5"/>
    <p:sldId id="283" r:id="rId6"/>
    <p:sldId id="302" r:id="rId7"/>
    <p:sldId id="308" r:id="rId8"/>
    <p:sldId id="303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06" r:id="rId21"/>
    <p:sldId id="325" r:id="rId22"/>
    <p:sldId id="320" r:id="rId23"/>
    <p:sldId id="321" r:id="rId24"/>
    <p:sldId id="322" r:id="rId25"/>
    <p:sldId id="323" r:id="rId26"/>
    <p:sldId id="301" r:id="rId27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637" autoAdjust="0"/>
    <p:restoredTop sz="94718" autoAdjust="0"/>
  </p:normalViewPr>
  <p:slideViewPr>
    <p:cSldViewPr snapToGrid="0">
      <p:cViewPr varScale="1">
        <p:scale>
          <a:sx n="87" d="100"/>
          <a:sy n="87" d="100"/>
        </p:scale>
        <p:origin x="-115" y="-115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25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-23462"/>
    </p:cViewPr>
  </p:sorterViewPr>
  <p:notesViewPr>
    <p:cSldViewPr snapToGrid="0">
      <p:cViewPr varScale="1">
        <p:scale>
          <a:sx n="86" d="100"/>
          <a:sy n="86" d="100"/>
        </p:scale>
        <p:origin x="3078" y="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Relationship Id="rId35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3B129C17-9205-4554-BF5C-070656C216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B41E939-D5BE-4B7F-BCD2-05DCC4E5E8C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F58C64D-66BC-4563-89FD-54DD4A2A4C9D}" type="datetime1">
              <a:rPr lang="es-ES" smtClean="0"/>
              <a:pPr rtl="0"/>
              <a:t>12/05/2025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F61800B1-1D76-46D4-ADAF-FD5EA7AFBE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FCBFA674-DC58-422B-8963-09FD1B05ED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A42FE58-2C2A-433E-A3EF-B39ACF97315A}" type="slidenum">
              <a:rPr lang="es-ES" smtClean="0"/>
              <a:pPr rt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63565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CFEAA-907C-4EDC-A00E-1E4C041D46F2}" type="datetime1">
              <a:rPr lang="es-ES" smtClean="0"/>
              <a:pPr/>
              <a:t>12/05/2025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Clique para modificar os estilos de texto da marca</a:t>
            </a:r>
          </a:p>
          <a:p>
            <a:pPr lvl="1" rtl="0"/>
            <a:r>
              <a:rPr lang="es-ES" noProof="0"/>
              <a:t>Segundo nível</a:t>
            </a:r>
          </a:p>
          <a:p>
            <a:pPr lvl="2" rtl="0"/>
            <a:r>
              <a:rPr lang="es-ES" noProof="0"/>
              <a:t>Terceiro nível</a:t>
            </a:r>
          </a:p>
          <a:p>
            <a:pPr lvl="3" rtl="0"/>
            <a:r>
              <a:rPr lang="es-ES" noProof="0"/>
              <a:t>Quarto nível</a:t>
            </a:r>
          </a:p>
          <a:p>
            <a:pPr lvl="4" rtl="0"/>
            <a:r>
              <a:rPr lang="es-ES" noProof="0"/>
              <a:t>Quinto nível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97DC217-DF71-1A49-B3EA-559F1F43B0FF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xmlns="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02038"/>
            <a:ext cx="9500507" cy="806675"/>
          </a:xfrm>
        </p:spPr>
        <p:txBody>
          <a:bodyPr rtlCol="0"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 dirty="0"/>
              <a:t>Haga clic para editar el estilo de subtítulo del patrón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xmlns="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1" name="Forma libre 10">
            <a:extLst>
              <a:ext uri="{FF2B5EF4-FFF2-40B4-BE49-F238E27FC236}">
                <a16:creationId xmlns:a16="http://schemas.microsoft.com/office/drawing/2014/main" xmlns="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9" name="Forma libre 8">
            <a:extLst>
              <a:ext uri="{FF2B5EF4-FFF2-40B4-BE49-F238E27FC236}">
                <a16:creationId xmlns:a16="http://schemas.microsoft.com/office/drawing/2014/main" xmlns="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orma libre 14">
              <a:extLst>
                <a:ext uri="{FF2B5EF4-FFF2-40B4-BE49-F238E27FC236}">
                  <a16:creationId xmlns:a16="http://schemas.microsoft.com/office/drawing/2014/main" xmlns="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/>
            </a:p>
          </p:txBody>
        </p:sp>
        <p:sp>
          <p:nvSpPr>
            <p:cNvPr id="16" name="Forma libre 15">
              <a:extLst>
                <a:ext uri="{FF2B5EF4-FFF2-40B4-BE49-F238E27FC236}">
                  <a16:creationId xmlns:a16="http://schemas.microsoft.com/office/drawing/2014/main" xmlns="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/>
            </a:p>
          </p:txBody>
        </p:sp>
      </p:grpSp>
      <p:sp>
        <p:nvSpPr>
          <p:cNvPr id="22" name="Forma libre 21">
            <a:extLst>
              <a:ext uri="{FF2B5EF4-FFF2-40B4-BE49-F238E27FC236}">
                <a16:creationId xmlns:a16="http://schemas.microsoft.com/office/drawing/2014/main" xmlns="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28" name="Forma libre 27">
            <a:extLst>
              <a:ext uri="{FF2B5EF4-FFF2-40B4-BE49-F238E27FC236}">
                <a16:creationId xmlns:a16="http://schemas.microsoft.com/office/drawing/2014/main" xmlns="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pic>
        <p:nvPicPr>
          <p:cNvPr id="7" name="Imagen 6" descr="Un letrero de color blanco&#10;&#10;Descripción generada automáticamente con confianza media">
            <a:extLst>
              <a:ext uri="{FF2B5EF4-FFF2-40B4-BE49-F238E27FC236}">
                <a16:creationId xmlns:a16="http://schemas.microsoft.com/office/drawing/2014/main" xmlns="" id="{C94B1175-9C9B-CA2F-5155-EAF301EAD3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12481" y="4839419"/>
            <a:ext cx="1681144" cy="1802920"/>
          </a:xfrm>
          <a:prstGeom prst="rect">
            <a:avLst/>
          </a:prstGeom>
        </p:spPr>
      </p:pic>
      <p:sp>
        <p:nvSpPr>
          <p:cNvPr id="8" name="Marcador de número de diapositiva 5">
            <a:extLst>
              <a:ext uri="{FF2B5EF4-FFF2-40B4-BE49-F238E27FC236}">
                <a16:creationId xmlns:a16="http://schemas.microsoft.com/office/drawing/2014/main" xmlns="" id="{12F34E13-2D32-9E98-56B7-55A4AD6289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xmlns="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ido 2-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>
            <a:extLst>
              <a:ext uri="{FF2B5EF4-FFF2-40B4-BE49-F238E27FC236}">
                <a16:creationId xmlns:a16="http://schemas.microsoft.com/office/drawing/2014/main" xmlns="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orma libre 12">
              <a:extLst>
                <a:ext uri="{FF2B5EF4-FFF2-40B4-BE49-F238E27FC236}">
                  <a16:creationId xmlns:a16="http://schemas.microsoft.com/office/drawing/2014/main" xmlns="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/>
            </a:p>
          </p:txBody>
        </p:sp>
        <p:sp>
          <p:nvSpPr>
            <p:cNvPr id="14" name="Forma libre 13">
              <a:extLst>
                <a:ext uri="{FF2B5EF4-FFF2-40B4-BE49-F238E27FC236}">
                  <a16:creationId xmlns:a16="http://schemas.microsoft.com/office/drawing/2014/main" xmlns="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xmlns="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xmlns="" val="3190945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ido 3-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a libre 3">
            <a:extLst>
              <a:ext uri="{FF2B5EF4-FFF2-40B4-BE49-F238E27FC236}">
                <a16:creationId xmlns:a16="http://schemas.microsoft.com/office/drawing/2014/main" xmlns="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xmlns="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xmlns="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xmlns="" val="569275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4-1 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528319"/>
            <a:ext cx="9779182" cy="4828497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xmlns="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xmlns="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6" name="Forma libre 5">
            <a:extLst>
              <a:ext uri="{FF2B5EF4-FFF2-40B4-BE49-F238E27FC236}">
                <a16:creationId xmlns:a16="http://schemas.microsoft.com/office/drawing/2014/main" xmlns="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xmlns="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orma libre 6">
              <a:extLst>
                <a:ext uri="{FF2B5EF4-FFF2-40B4-BE49-F238E27FC236}">
                  <a16:creationId xmlns:a16="http://schemas.microsoft.com/office/drawing/2014/main" xmlns="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  <p:sp>
          <p:nvSpPr>
            <p:cNvPr id="8" name="Forma libre 7">
              <a:extLst>
                <a:ext uri="{FF2B5EF4-FFF2-40B4-BE49-F238E27FC236}">
                  <a16:creationId xmlns:a16="http://schemas.microsoft.com/office/drawing/2014/main" xmlns="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</p:grp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xmlns="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xmlns="" val="4275474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ido 4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xmlns="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xmlns="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>
              <a:latin typeface="+mn-lt"/>
            </a:endParaRPr>
          </a:p>
        </p:txBody>
      </p:sp>
      <p:sp>
        <p:nvSpPr>
          <p:cNvPr id="6" name="Forma libre 5">
            <a:extLst>
              <a:ext uri="{FF2B5EF4-FFF2-40B4-BE49-F238E27FC236}">
                <a16:creationId xmlns:a16="http://schemas.microsoft.com/office/drawing/2014/main" xmlns="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xmlns="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orma libre 6">
              <a:extLst>
                <a:ext uri="{FF2B5EF4-FFF2-40B4-BE49-F238E27FC236}">
                  <a16:creationId xmlns:a16="http://schemas.microsoft.com/office/drawing/2014/main" xmlns="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  <p:sp>
          <p:nvSpPr>
            <p:cNvPr id="8" name="Forma libre 7">
              <a:extLst>
                <a:ext uri="{FF2B5EF4-FFF2-40B4-BE49-F238E27FC236}">
                  <a16:creationId xmlns:a16="http://schemas.microsoft.com/office/drawing/2014/main" xmlns="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</p:grp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xmlns="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xmlns="" val="2782271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4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05689"/>
            <a:ext cx="4663440" cy="3351127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xmlns="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xmlns="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6" name="Forma libre 5">
            <a:extLst>
              <a:ext uri="{FF2B5EF4-FFF2-40B4-BE49-F238E27FC236}">
                <a16:creationId xmlns:a16="http://schemas.microsoft.com/office/drawing/2014/main" xmlns="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xmlns="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orma libre 6">
              <a:extLst>
                <a:ext uri="{FF2B5EF4-FFF2-40B4-BE49-F238E27FC236}">
                  <a16:creationId xmlns:a16="http://schemas.microsoft.com/office/drawing/2014/main" xmlns="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  <p:sp>
          <p:nvSpPr>
            <p:cNvPr id="8" name="Forma libre 7">
              <a:extLst>
                <a:ext uri="{FF2B5EF4-FFF2-40B4-BE49-F238E27FC236}">
                  <a16:creationId xmlns:a16="http://schemas.microsoft.com/office/drawing/2014/main" xmlns="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</p:grp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xmlns="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xmlns="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005689"/>
            <a:ext cx="4663440" cy="3351127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xmlns="" val="1869259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ido 4-2 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xmlns="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xmlns="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6" name="Forma libre 5">
            <a:extLst>
              <a:ext uri="{FF2B5EF4-FFF2-40B4-BE49-F238E27FC236}">
                <a16:creationId xmlns:a16="http://schemas.microsoft.com/office/drawing/2014/main" xmlns="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xmlns="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orma libre 6">
              <a:extLst>
                <a:ext uri="{FF2B5EF4-FFF2-40B4-BE49-F238E27FC236}">
                  <a16:creationId xmlns:a16="http://schemas.microsoft.com/office/drawing/2014/main" xmlns="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  <p:sp>
          <p:nvSpPr>
            <p:cNvPr id="8" name="Forma libre 7">
              <a:extLst>
                <a:ext uri="{FF2B5EF4-FFF2-40B4-BE49-F238E27FC236}">
                  <a16:creationId xmlns:a16="http://schemas.microsoft.com/office/drawing/2014/main" xmlns="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</p:grp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xmlns="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xmlns="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xmlns="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5" name="Marcador de contenido 2">
            <a:extLst>
              <a:ext uri="{FF2B5EF4-FFF2-40B4-BE49-F238E27FC236}">
                <a16:creationId xmlns:a16="http://schemas.microsoft.com/office/drawing/2014/main" xmlns="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xmlns="" val="2131912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4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003804"/>
            <a:ext cx="3218688" cy="3351127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xmlns="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xmlns="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>
              <a:latin typeface="+mn-lt"/>
            </a:endParaRPr>
          </a:p>
        </p:txBody>
      </p:sp>
      <p:sp>
        <p:nvSpPr>
          <p:cNvPr id="6" name="Forma libre 5">
            <a:extLst>
              <a:ext uri="{FF2B5EF4-FFF2-40B4-BE49-F238E27FC236}">
                <a16:creationId xmlns:a16="http://schemas.microsoft.com/office/drawing/2014/main" xmlns="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>
              <a:latin typeface="+mn-lt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xmlns="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orma libre 6">
              <a:extLst>
                <a:ext uri="{FF2B5EF4-FFF2-40B4-BE49-F238E27FC236}">
                  <a16:creationId xmlns:a16="http://schemas.microsoft.com/office/drawing/2014/main" xmlns="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  <p:sp>
          <p:nvSpPr>
            <p:cNvPr id="8" name="Forma libre 7">
              <a:extLst>
                <a:ext uri="{FF2B5EF4-FFF2-40B4-BE49-F238E27FC236}">
                  <a16:creationId xmlns:a16="http://schemas.microsoft.com/office/drawing/2014/main" xmlns="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</p:grp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xmlns="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003804"/>
            <a:ext cx="3173279" cy="3351127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xmlns="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003804"/>
            <a:ext cx="3173279" cy="3351127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xmlns="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xmlns="" val="31346471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4-3 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xmlns="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xmlns="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>
              <a:latin typeface="+mn-lt"/>
            </a:endParaRPr>
          </a:p>
        </p:txBody>
      </p:sp>
      <p:sp>
        <p:nvSpPr>
          <p:cNvPr id="6" name="Forma libre 5">
            <a:extLst>
              <a:ext uri="{FF2B5EF4-FFF2-40B4-BE49-F238E27FC236}">
                <a16:creationId xmlns:a16="http://schemas.microsoft.com/office/drawing/2014/main" xmlns="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>
              <a:latin typeface="+mn-lt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xmlns="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orma libre 6">
              <a:extLst>
                <a:ext uri="{FF2B5EF4-FFF2-40B4-BE49-F238E27FC236}">
                  <a16:creationId xmlns:a16="http://schemas.microsoft.com/office/drawing/2014/main" xmlns="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  <p:sp>
          <p:nvSpPr>
            <p:cNvPr id="8" name="Forma libre 7">
              <a:extLst>
                <a:ext uri="{FF2B5EF4-FFF2-40B4-BE49-F238E27FC236}">
                  <a16:creationId xmlns:a16="http://schemas.microsoft.com/office/drawing/2014/main" xmlns="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>
                <a:latin typeface="+mn-lt"/>
              </a:endParaRPr>
            </a:p>
          </p:txBody>
        </p:sp>
      </p:grp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xmlns="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5" name="Marcador de contenido 2">
            <a:extLst>
              <a:ext uri="{FF2B5EF4-FFF2-40B4-BE49-F238E27FC236}">
                <a16:creationId xmlns:a16="http://schemas.microsoft.com/office/drawing/2014/main" xmlns="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xmlns="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17" name="Marcador de contenido 2">
            <a:extLst>
              <a:ext uri="{FF2B5EF4-FFF2-40B4-BE49-F238E27FC236}">
                <a16:creationId xmlns:a16="http://schemas.microsoft.com/office/drawing/2014/main" xmlns="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xmlns="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9" name="Marcador de contenido 2">
            <a:extLst>
              <a:ext uri="{FF2B5EF4-FFF2-40B4-BE49-F238E27FC236}">
                <a16:creationId xmlns:a16="http://schemas.microsoft.com/office/drawing/2014/main" xmlns="" id="{142C055D-747F-98A1-F51F-90E1F4FE7B1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167491" y="1999912"/>
            <a:ext cx="3218687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xmlns="" val="27569764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do el equip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1">
            <a:extLst>
              <a:ext uri="{FF2B5EF4-FFF2-40B4-BE49-F238E27FC236}">
                <a16:creationId xmlns:a16="http://schemas.microsoft.com/office/drawing/2014/main" xmlns="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6" name="Marcador de posición de imagen 23">
            <a:extLst>
              <a:ext uri="{FF2B5EF4-FFF2-40B4-BE49-F238E27FC236}">
                <a16:creationId xmlns:a16="http://schemas.microsoft.com/office/drawing/2014/main" xmlns="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31" name="Marcador de texto 28">
            <a:extLst>
              <a:ext uri="{FF2B5EF4-FFF2-40B4-BE49-F238E27FC236}">
                <a16:creationId xmlns:a16="http://schemas.microsoft.com/office/drawing/2014/main" xmlns="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32" name="Marcador de texto 28">
            <a:extLst>
              <a:ext uri="{FF2B5EF4-FFF2-40B4-BE49-F238E27FC236}">
                <a16:creationId xmlns:a16="http://schemas.microsoft.com/office/drawing/2014/main" xmlns="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33" name="Marcador de posición de imagen 23">
            <a:extLst>
              <a:ext uri="{FF2B5EF4-FFF2-40B4-BE49-F238E27FC236}">
                <a16:creationId xmlns:a16="http://schemas.microsoft.com/office/drawing/2014/main" xmlns="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34" name="Marcador de texto 28">
            <a:extLst>
              <a:ext uri="{FF2B5EF4-FFF2-40B4-BE49-F238E27FC236}">
                <a16:creationId xmlns:a16="http://schemas.microsoft.com/office/drawing/2014/main" xmlns="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35" name="Marcador de texto 28">
            <a:extLst>
              <a:ext uri="{FF2B5EF4-FFF2-40B4-BE49-F238E27FC236}">
                <a16:creationId xmlns:a16="http://schemas.microsoft.com/office/drawing/2014/main" xmlns="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36" name="Marcador de posición de imagen 23">
            <a:extLst>
              <a:ext uri="{FF2B5EF4-FFF2-40B4-BE49-F238E27FC236}">
                <a16:creationId xmlns:a16="http://schemas.microsoft.com/office/drawing/2014/main" xmlns="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37" name="Marcador de texto 28">
            <a:extLst>
              <a:ext uri="{FF2B5EF4-FFF2-40B4-BE49-F238E27FC236}">
                <a16:creationId xmlns:a16="http://schemas.microsoft.com/office/drawing/2014/main" xmlns="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38" name="Marcador de texto 28">
            <a:extLst>
              <a:ext uri="{FF2B5EF4-FFF2-40B4-BE49-F238E27FC236}">
                <a16:creationId xmlns:a16="http://schemas.microsoft.com/office/drawing/2014/main" xmlns="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39" name="Marcador de posición de imagen 23">
            <a:extLst>
              <a:ext uri="{FF2B5EF4-FFF2-40B4-BE49-F238E27FC236}">
                <a16:creationId xmlns:a16="http://schemas.microsoft.com/office/drawing/2014/main" xmlns="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0" name="Marcador de texto 28">
            <a:extLst>
              <a:ext uri="{FF2B5EF4-FFF2-40B4-BE49-F238E27FC236}">
                <a16:creationId xmlns:a16="http://schemas.microsoft.com/office/drawing/2014/main" xmlns="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41" name="Marcador de texto 28">
            <a:extLst>
              <a:ext uri="{FF2B5EF4-FFF2-40B4-BE49-F238E27FC236}">
                <a16:creationId xmlns:a16="http://schemas.microsoft.com/office/drawing/2014/main" xmlns="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42" name="Marcador de posición de imagen 23">
            <a:extLst>
              <a:ext uri="{FF2B5EF4-FFF2-40B4-BE49-F238E27FC236}">
                <a16:creationId xmlns:a16="http://schemas.microsoft.com/office/drawing/2014/main" xmlns="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3" name="Marcador de texto 28">
            <a:extLst>
              <a:ext uri="{FF2B5EF4-FFF2-40B4-BE49-F238E27FC236}">
                <a16:creationId xmlns:a16="http://schemas.microsoft.com/office/drawing/2014/main" xmlns="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44" name="Marcador de texto 28">
            <a:extLst>
              <a:ext uri="{FF2B5EF4-FFF2-40B4-BE49-F238E27FC236}">
                <a16:creationId xmlns:a16="http://schemas.microsoft.com/office/drawing/2014/main" xmlns="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45" name="Marcador de posición de imagen 23">
            <a:extLst>
              <a:ext uri="{FF2B5EF4-FFF2-40B4-BE49-F238E27FC236}">
                <a16:creationId xmlns:a16="http://schemas.microsoft.com/office/drawing/2014/main" xmlns="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6" name="Marcador de texto 28">
            <a:extLst>
              <a:ext uri="{FF2B5EF4-FFF2-40B4-BE49-F238E27FC236}">
                <a16:creationId xmlns:a16="http://schemas.microsoft.com/office/drawing/2014/main" xmlns="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47" name="Marcador de texto 28">
            <a:extLst>
              <a:ext uri="{FF2B5EF4-FFF2-40B4-BE49-F238E27FC236}">
                <a16:creationId xmlns:a16="http://schemas.microsoft.com/office/drawing/2014/main" xmlns="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48" name="Marcador de posición de imagen 23">
            <a:extLst>
              <a:ext uri="{FF2B5EF4-FFF2-40B4-BE49-F238E27FC236}">
                <a16:creationId xmlns:a16="http://schemas.microsoft.com/office/drawing/2014/main" xmlns="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9" name="Marcador de texto 28">
            <a:extLst>
              <a:ext uri="{FF2B5EF4-FFF2-40B4-BE49-F238E27FC236}">
                <a16:creationId xmlns:a16="http://schemas.microsoft.com/office/drawing/2014/main" xmlns="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50" name="Marcador de texto 28">
            <a:extLst>
              <a:ext uri="{FF2B5EF4-FFF2-40B4-BE49-F238E27FC236}">
                <a16:creationId xmlns:a16="http://schemas.microsoft.com/office/drawing/2014/main" xmlns="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51" name="Marcador de posición de imagen 23">
            <a:extLst>
              <a:ext uri="{FF2B5EF4-FFF2-40B4-BE49-F238E27FC236}">
                <a16:creationId xmlns:a16="http://schemas.microsoft.com/office/drawing/2014/main" xmlns="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52" name="Marcador de texto 28">
            <a:extLst>
              <a:ext uri="{FF2B5EF4-FFF2-40B4-BE49-F238E27FC236}">
                <a16:creationId xmlns:a16="http://schemas.microsoft.com/office/drawing/2014/main" xmlns="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53" name="Marcador de texto 28">
            <a:extLst>
              <a:ext uri="{FF2B5EF4-FFF2-40B4-BE49-F238E27FC236}">
                <a16:creationId xmlns:a16="http://schemas.microsoft.com/office/drawing/2014/main" xmlns="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23" name="Marcador de número de diapositiva 22">
            <a:extLst>
              <a:ext uri="{FF2B5EF4-FFF2-40B4-BE49-F238E27FC236}">
                <a16:creationId xmlns:a16="http://schemas.microsoft.com/office/drawing/2014/main" xmlns="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xmlns="" val="20057219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ángulo 29">
            <a:extLst>
              <a:ext uri="{FF2B5EF4-FFF2-40B4-BE49-F238E27FC236}">
                <a16:creationId xmlns:a16="http://schemas.microsoft.com/office/drawing/2014/main" xmlns="" id="{28C225EC-F6EF-1144-834A-F0B91974AA41}"/>
              </a:ext>
            </a:extLst>
          </p:cNvPr>
          <p:cNvSpPr/>
          <p:nvPr userDrawn="1"/>
        </p:nvSpPr>
        <p:spPr>
          <a:xfrm>
            <a:off x="0" y="493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1" name="Título 1">
            <a:extLst>
              <a:ext uri="{FF2B5EF4-FFF2-40B4-BE49-F238E27FC236}">
                <a16:creationId xmlns:a16="http://schemas.microsoft.com/office/drawing/2014/main" xmlns="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6" name="Marcador de posición de imagen 23">
            <a:extLst>
              <a:ext uri="{FF2B5EF4-FFF2-40B4-BE49-F238E27FC236}">
                <a16:creationId xmlns:a16="http://schemas.microsoft.com/office/drawing/2014/main" xmlns="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10" name="Marcador de texto 28">
            <a:extLst>
              <a:ext uri="{FF2B5EF4-FFF2-40B4-BE49-F238E27FC236}">
                <a16:creationId xmlns:a16="http://schemas.microsoft.com/office/drawing/2014/main" xmlns="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11" name="Marcador de texto 28">
            <a:extLst>
              <a:ext uri="{FF2B5EF4-FFF2-40B4-BE49-F238E27FC236}">
                <a16:creationId xmlns:a16="http://schemas.microsoft.com/office/drawing/2014/main" xmlns="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7" name="Marcador de posición de imagen 23">
            <a:extLst>
              <a:ext uri="{FF2B5EF4-FFF2-40B4-BE49-F238E27FC236}">
                <a16:creationId xmlns:a16="http://schemas.microsoft.com/office/drawing/2014/main" xmlns="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12" name="Marcador de texto 28">
            <a:extLst>
              <a:ext uri="{FF2B5EF4-FFF2-40B4-BE49-F238E27FC236}">
                <a16:creationId xmlns:a16="http://schemas.microsoft.com/office/drawing/2014/main" xmlns="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13" name="Marcador de texto 28">
            <a:extLst>
              <a:ext uri="{FF2B5EF4-FFF2-40B4-BE49-F238E27FC236}">
                <a16:creationId xmlns:a16="http://schemas.microsoft.com/office/drawing/2014/main" xmlns="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8" name="Marcador de posición de imagen 23">
            <a:extLst>
              <a:ext uri="{FF2B5EF4-FFF2-40B4-BE49-F238E27FC236}">
                <a16:creationId xmlns:a16="http://schemas.microsoft.com/office/drawing/2014/main" xmlns="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14" name="Marcador de texto 28">
            <a:extLst>
              <a:ext uri="{FF2B5EF4-FFF2-40B4-BE49-F238E27FC236}">
                <a16:creationId xmlns:a16="http://schemas.microsoft.com/office/drawing/2014/main" xmlns="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15" name="Marcador de texto 28">
            <a:extLst>
              <a:ext uri="{FF2B5EF4-FFF2-40B4-BE49-F238E27FC236}">
                <a16:creationId xmlns:a16="http://schemas.microsoft.com/office/drawing/2014/main" xmlns="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9" name="Marcador de posición de imagen 23">
            <a:extLst>
              <a:ext uri="{FF2B5EF4-FFF2-40B4-BE49-F238E27FC236}">
                <a16:creationId xmlns:a16="http://schemas.microsoft.com/office/drawing/2014/main" xmlns="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16" name="Marcador de texto 28">
            <a:extLst>
              <a:ext uri="{FF2B5EF4-FFF2-40B4-BE49-F238E27FC236}">
                <a16:creationId xmlns:a16="http://schemas.microsoft.com/office/drawing/2014/main" xmlns="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17" name="Marcador de texto 28">
            <a:extLst>
              <a:ext uri="{FF2B5EF4-FFF2-40B4-BE49-F238E27FC236}">
                <a16:creationId xmlns:a16="http://schemas.microsoft.com/office/drawing/2014/main" xmlns="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9" name="Forma libre 18">
            <a:extLst>
              <a:ext uri="{FF2B5EF4-FFF2-40B4-BE49-F238E27FC236}">
                <a16:creationId xmlns:a16="http://schemas.microsoft.com/office/drawing/2014/main" xmlns="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21" name="Forma libre 20">
            <a:extLst>
              <a:ext uri="{FF2B5EF4-FFF2-40B4-BE49-F238E27FC236}">
                <a16:creationId xmlns:a16="http://schemas.microsoft.com/office/drawing/2014/main" xmlns="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25" name="Forma libre 24">
            <a:extLst>
              <a:ext uri="{FF2B5EF4-FFF2-40B4-BE49-F238E27FC236}">
                <a16:creationId xmlns:a16="http://schemas.microsoft.com/office/drawing/2014/main" xmlns="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xmlns="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27" name="Forma libre 26">
            <a:extLst>
              <a:ext uri="{FF2B5EF4-FFF2-40B4-BE49-F238E27FC236}">
                <a16:creationId xmlns:a16="http://schemas.microsoft.com/office/drawing/2014/main" xmlns="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28" name="Forma libre 27">
            <a:extLst>
              <a:ext uri="{FF2B5EF4-FFF2-40B4-BE49-F238E27FC236}">
                <a16:creationId xmlns:a16="http://schemas.microsoft.com/office/drawing/2014/main" xmlns="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29" name="Forma libre 28">
            <a:extLst>
              <a:ext uri="{FF2B5EF4-FFF2-40B4-BE49-F238E27FC236}">
                <a16:creationId xmlns:a16="http://schemas.microsoft.com/office/drawing/2014/main" xmlns="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pic>
        <p:nvPicPr>
          <p:cNvPr id="2" name="Imagen 1" descr="Un letrero de color blanco&#10;&#10;Descripción generada automáticamente con confianza media">
            <a:extLst>
              <a:ext uri="{FF2B5EF4-FFF2-40B4-BE49-F238E27FC236}">
                <a16:creationId xmlns:a16="http://schemas.microsoft.com/office/drawing/2014/main" xmlns="" id="{A1C26168-0CC5-0CC0-9215-67F677F8C9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0460703" y="2807811"/>
            <a:ext cx="1132544" cy="1214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54419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ítul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rma libre 22">
            <a:extLst>
              <a:ext uri="{FF2B5EF4-FFF2-40B4-BE49-F238E27FC236}">
                <a16:creationId xmlns:a16="http://schemas.microsoft.com/office/drawing/2014/main" xmlns="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539075"/>
            <a:ext cx="6245912" cy="1406101"/>
          </a:xfrm>
        </p:spPr>
        <p:txBody>
          <a:bodyPr rtlCol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orma libre 14">
              <a:extLst>
                <a:ext uri="{FF2B5EF4-FFF2-40B4-BE49-F238E27FC236}">
                  <a16:creationId xmlns:a16="http://schemas.microsoft.com/office/drawing/2014/main" xmlns="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/>
            </a:p>
          </p:txBody>
        </p:sp>
        <p:sp>
          <p:nvSpPr>
            <p:cNvPr id="16" name="Forma libre 15">
              <a:extLst>
                <a:ext uri="{FF2B5EF4-FFF2-40B4-BE49-F238E27FC236}">
                  <a16:creationId xmlns:a16="http://schemas.microsoft.com/office/drawing/2014/main" xmlns="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/>
            </a:p>
          </p:txBody>
        </p:sp>
      </p:grpSp>
      <p:sp>
        <p:nvSpPr>
          <p:cNvPr id="17" name="Forma libre 16">
            <a:extLst>
              <a:ext uri="{FF2B5EF4-FFF2-40B4-BE49-F238E27FC236}">
                <a16:creationId xmlns:a16="http://schemas.microsoft.com/office/drawing/2014/main" xmlns="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18" name="Forma libre 17">
            <a:extLst>
              <a:ext uri="{FF2B5EF4-FFF2-40B4-BE49-F238E27FC236}">
                <a16:creationId xmlns:a16="http://schemas.microsoft.com/office/drawing/2014/main" xmlns="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4" name="Marcador de número de diapositiva 5">
            <a:extLst>
              <a:ext uri="{FF2B5EF4-FFF2-40B4-BE49-F238E27FC236}">
                <a16:creationId xmlns:a16="http://schemas.microsoft.com/office/drawing/2014/main" xmlns="" id="{396FEF22-4534-8FAD-0940-F8473EB7CE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xmlns="" val="98652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inalizar diaposi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7896" y="3598850"/>
            <a:ext cx="6220277" cy="2247219"/>
          </a:xfrm>
        </p:spPr>
        <p:txBody>
          <a:bodyPr rtlCol="0"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orma libre 14">
              <a:extLst>
                <a:ext uri="{FF2B5EF4-FFF2-40B4-BE49-F238E27FC236}">
                  <a16:creationId xmlns:a16="http://schemas.microsoft.com/office/drawing/2014/main" xmlns="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/>
            </a:p>
          </p:txBody>
        </p:sp>
        <p:sp>
          <p:nvSpPr>
            <p:cNvPr id="16" name="Forma libre 15">
              <a:extLst>
                <a:ext uri="{FF2B5EF4-FFF2-40B4-BE49-F238E27FC236}">
                  <a16:creationId xmlns:a16="http://schemas.microsoft.com/office/drawing/2014/main" xmlns="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 noProof="0"/>
            </a:p>
          </p:txBody>
        </p:sp>
      </p:grpSp>
      <p:sp>
        <p:nvSpPr>
          <p:cNvPr id="22" name="Forma libre 21">
            <a:extLst>
              <a:ext uri="{FF2B5EF4-FFF2-40B4-BE49-F238E27FC236}">
                <a16:creationId xmlns:a16="http://schemas.microsoft.com/office/drawing/2014/main" xmlns="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17" name="Forma libre 16">
            <a:extLst>
              <a:ext uri="{FF2B5EF4-FFF2-40B4-BE49-F238E27FC236}">
                <a16:creationId xmlns:a16="http://schemas.microsoft.com/office/drawing/2014/main" xmlns="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xmlns="" val="2544706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2A62587F-7496-384A-AF40-18FC8CF0709D}"/>
              </a:ext>
            </a:extLst>
          </p:cNvPr>
          <p:cNvSpPr/>
          <p:nvPr userDrawn="1"/>
        </p:nvSpPr>
        <p:spPr>
          <a:xfrm>
            <a:off x="0" y="2276175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2" name="Forma libre 11">
            <a:extLst>
              <a:ext uri="{FF2B5EF4-FFF2-40B4-BE49-F238E27FC236}">
                <a16:creationId xmlns:a16="http://schemas.microsoft.com/office/drawing/2014/main" xmlns="" id="{84DB028B-A475-224B-B675-A15A56CAD0BF}"/>
              </a:ext>
            </a:extLst>
          </p:cNvPr>
          <p:cNvSpPr/>
          <p:nvPr userDrawn="1"/>
        </p:nvSpPr>
        <p:spPr>
          <a:xfrm flipH="1">
            <a:off x="8597718" y="3278427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14" name="Forma libre 13">
            <a:extLst>
              <a:ext uri="{FF2B5EF4-FFF2-40B4-BE49-F238E27FC236}">
                <a16:creationId xmlns:a16="http://schemas.microsoft.com/office/drawing/2014/main" xmlns="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15" name="Forma libre 14">
            <a:extLst>
              <a:ext uri="{FF2B5EF4-FFF2-40B4-BE49-F238E27FC236}">
                <a16:creationId xmlns:a16="http://schemas.microsoft.com/office/drawing/2014/main" xmlns="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xmlns="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 rtlCol="0"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xmlns="" val="2802635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fert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 rtlCol="0"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xmlns="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 rtlCol="0"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es-ES" noProof="0"/>
              <a:t>“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xmlns="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 rtlCol="0"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9" name="Marcador de texto 7">
            <a:extLst>
              <a:ext uri="{FF2B5EF4-FFF2-40B4-BE49-F238E27FC236}">
                <a16:creationId xmlns:a16="http://schemas.microsoft.com/office/drawing/2014/main" xmlns="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 rtlCol="0"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es-ES" noProof="0"/>
              <a:t>”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xmlns="" val="147694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ido 1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xmlns="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xmlns="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xmlns="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pic>
        <p:nvPicPr>
          <p:cNvPr id="6" name="Imagen 5" descr="Un letrero de color blanco&#10;&#10;Descripción generada automáticamente con confianza media">
            <a:extLst>
              <a:ext uri="{FF2B5EF4-FFF2-40B4-BE49-F238E27FC236}">
                <a16:creationId xmlns:a16="http://schemas.microsoft.com/office/drawing/2014/main" xmlns="" id="{2432A2E0-6DB7-86C0-8110-826C19858C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0275470" y="169141"/>
            <a:ext cx="1659522" cy="177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9781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ido 1a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745680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xmlns="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xmlns="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xmlns="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xmlns="" val="3026640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1-1 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55" y="1029929"/>
            <a:ext cx="9779182" cy="4798142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xmlns="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xmlns="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xmlns="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xmlns="" val="245193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1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4" name="Forma libre 3">
            <a:extLst>
              <a:ext uri="{FF2B5EF4-FFF2-40B4-BE49-F238E27FC236}">
                <a16:creationId xmlns:a16="http://schemas.microsoft.com/office/drawing/2014/main" xmlns="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5" name="Forma libre 4">
            <a:extLst>
              <a:ext uri="{FF2B5EF4-FFF2-40B4-BE49-F238E27FC236}">
                <a16:creationId xmlns:a16="http://schemas.microsoft.com/office/drawing/2014/main" xmlns="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s-ES" noProof="0"/>
          </a:p>
        </p:txBody>
      </p:sp>
      <p:sp>
        <p:nvSpPr>
          <p:cNvPr id="12" name="Marcador de número de diapositiva 5">
            <a:extLst>
              <a:ext uri="{FF2B5EF4-FFF2-40B4-BE49-F238E27FC236}">
                <a16:creationId xmlns:a16="http://schemas.microsoft.com/office/drawing/2014/main" xmlns="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xmlns="" id="{B4ECAB90-A8A1-D8B6-2CF3-6A6974454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05689"/>
            <a:ext cx="4663440" cy="3869594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xmlns="" id="{9EFB0CAE-23FB-AD57-5B2C-4B266A69E69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005689"/>
            <a:ext cx="4663440" cy="3869594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xmlns="" val="72608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es-ES" noProof="0" dirty="0"/>
              <a:t>Clique para modificar o estilo de título da marca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es-ES" noProof="0"/>
              <a:t>Clique para modificar os estilos de texto da marca</a:t>
            </a:r>
          </a:p>
          <a:p>
            <a:pPr lvl="1" rtl="0"/>
            <a:r>
              <a:rPr lang="es-ES" noProof="0"/>
              <a:t>Segundo nível</a:t>
            </a:r>
          </a:p>
          <a:p>
            <a:pPr lvl="2" rtl="0"/>
            <a:r>
              <a:rPr lang="es-ES" noProof="0"/>
              <a:t>Terceiro nível</a:t>
            </a:r>
          </a:p>
          <a:p>
            <a:pPr lvl="3" rtl="0"/>
            <a:r>
              <a:rPr lang="es-ES" noProof="0"/>
              <a:t>Quarto nível</a:t>
            </a:r>
          </a:p>
          <a:p>
            <a:pPr lvl="4" rtl="0"/>
            <a:r>
              <a:rPr lang="es-ES" noProof="0"/>
              <a:t>Quinto nível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xmlns:p15="http://schemas.microsoft.com/office/powerpoint/2012/main" xmlns:a16="http://schemas.microsoft.com/office/drawing/2014/main" xmlns="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66" r:id="rId3"/>
    <p:sldLayoutId id="2147483651" r:id="rId4"/>
    <p:sldLayoutId id="2147483654" r:id="rId5"/>
    <p:sldLayoutId id="2147483660" r:id="rId6"/>
    <p:sldLayoutId id="2147483671" r:id="rId7"/>
    <p:sldLayoutId id="2147483669" r:id="rId8"/>
    <p:sldLayoutId id="2147483672" r:id="rId9"/>
    <p:sldLayoutId id="2147483661" r:id="rId10"/>
    <p:sldLayoutId id="2147483663" r:id="rId11"/>
    <p:sldLayoutId id="2147483670" r:id="rId12"/>
    <p:sldLayoutId id="2147483650" r:id="rId13"/>
    <p:sldLayoutId id="2147483667" r:id="rId14"/>
    <p:sldLayoutId id="2147483664" r:id="rId15"/>
    <p:sldLayoutId id="2147483668" r:id="rId16"/>
    <p:sldLayoutId id="2147483665" r:id="rId17"/>
    <p:sldLayoutId id="2147483662" r:id="rId18"/>
    <p:sldLayoutId id="2147483658" r:id="rId1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:p14="http://schemas.microsoft.com/office/powerpoint/2010/main" xmlns:a16="http://schemas.microsoft.com/office/drawing/2014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:p14="http://schemas.microsoft.com/office/powerpoint/2010/main" xmlns="" id="{70BB53E3-4554-3F13-5939-30A98F673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470" y="1794086"/>
            <a:ext cx="7557241" cy="2100645"/>
          </a:xfrm>
        </p:spPr>
        <p:txBody>
          <a:bodyPr/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RECURSO </a:t>
            </a:r>
            <a:r>
              <a:rPr lang="es-ES_tradnl" sz="2000" kern="100" dirty="0" smtClean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PARA</a:t>
            </a:r>
            <a:r>
              <a:rPr lang="es-ES_tradnl" sz="2000" kern="100" dirty="0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FORMAÇÃO</a:t>
            </a:r>
            <a:r>
              <a:rPr lang="es-ES_tradnl" sz="1800" kern="100" dirty="0">
                <a:effectLst/>
                <a:latin typeface="Gilroy ExtraBold" panose="000009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_tradnl" sz="1800" kern="100" dirty="0">
                <a:effectLst/>
                <a:latin typeface="Gilroy ExtraBold" panose="000009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PVA</a:t>
            </a:r>
            <a:r>
              <a:rPr lang="es-ES_tradnl" sz="18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Calibri" panose="020F0502020204030204" pitchFamily="34" charset="0"/>
              </a:rPr>
              <a:t>NOSSA CARTEIRA DE IDENTIDADE NA IGREJA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b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NA FAMÍLIA SALESIANA E NA SOCIEDADE</a:t>
            </a:r>
            <a:r>
              <a:rPr lang="es-E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_tradnl" sz="2000" kern="100" dirty="0">
                <a:effectLst/>
                <a:latin typeface="Gilroy ExtraBold" panose="000009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TEMA: ORGANIZAÇÃO E SENTIDO DE PERTENÇA</a:t>
            </a:r>
            <a:endParaRPr lang="es-ES" sz="1800" kern="100" dirty="0">
              <a:effectLst/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:p14="http://schemas.microsoft.com/office/powerpoint/2010/main" xmlns="" id="{DBA7044C-4370-AE56-ACEE-40858132D76D}"/>
              </a:ext>
            </a:extLst>
          </p:cNvPr>
          <p:cNvSpPr txBox="1"/>
          <p:nvPr/>
        </p:nvSpPr>
        <p:spPr>
          <a:xfrm>
            <a:off x="2500128" y="5063914"/>
            <a:ext cx="8275902" cy="1569660"/>
          </a:xfrm>
          <a:prstGeom prst="rect">
            <a:avLst/>
          </a:prstGeom>
          <a:solidFill>
            <a:srgbClr val="09698E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2400" dirty="0">
                <a:solidFill>
                  <a:schemeClr val="bg1"/>
                </a:solidFill>
                <a:latin typeface="Gilroy ExtraBold" panose="00000900000000000000" pitchFamily="50" charset="0"/>
              </a:rPr>
              <a:t>1876-2026 </a:t>
            </a:r>
            <a:br>
              <a:rPr lang="es-ES_tradnl" sz="2400" dirty="0">
                <a:solidFill>
                  <a:schemeClr val="bg1"/>
                </a:solidFill>
                <a:latin typeface="Gilroy ExtraBold" panose="00000900000000000000" pitchFamily="50" charset="0"/>
              </a:rPr>
            </a:br>
            <a:r>
              <a:rPr lang="es-ES_tradnl" sz="2400" dirty="0">
                <a:solidFill>
                  <a:schemeClr val="bg1"/>
                </a:solidFill>
                <a:latin typeface="Gilroy ExtraBold" panose="00000900000000000000" pitchFamily="50" charset="0"/>
              </a:rPr>
              <a:t>150 anos dos Salesianos Cooperadores</a:t>
            </a:r>
          </a:p>
          <a:p>
            <a:pPr algn="ctr"/>
            <a:r>
              <a:rPr lang="es-ES_tradnl" sz="2400" dirty="0" err="1">
                <a:solidFill>
                  <a:schemeClr val="bg1"/>
                </a:solidFill>
                <a:latin typeface="Gilroy ExtraBold" panose="00000900000000000000" pitchFamily="50" charset="0"/>
              </a:rPr>
              <a:t>Um</a:t>
            </a:r>
            <a:r>
              <a:rPr lang="es-ES_tradnl" sz="2400" dirty="0">
                <a:solidFill>
                  <a:schemeClr val="bg1"/>
                </a:solidFill>
                <a:latin typeface="Gilroy ExtraBold" panose="00000900000000000000" pitchFamily="50" charset="0"/>
              </a:rPr>
              <a:t> </a:t>
            </a:r>
            <a:r>
              <a:rPr lang="es-ES_tradnl" sz="2400" dirty="0" err="1">
                <a:solidFill>
                  <a:schemeClr val="bg1"/>
                </a:solidFill>
                <a:latin typeface="Gilroy ExtraBold" panose="00000900000000000000" pitchFamily="50" charset="0"/>
              </a:rPr>
              <a:t>sonho</a:t>
            </a:r>
            <a:r>
              <a:rPr lang="es-ES_tradnl" sz="2400" dirty="0">
                <a:solidFill>
                  <a:schemeClr val="bg1"/>
                </a:solidFill>
                <a:latin typeface="Gilroy ExtraBold" panose="00000900000000000000" pitchFamily="50" charset="0"/>
              </a:rPr>
              <a:t>, </a:t>
            </a:r>
            <a:r>
              <a:rPr lang="es-ES_tradnl" sz="2400" dirty="0" err="1">
                <a:solidFill>
                  <a:schemeClr val="bg1"/>
                </a:solidFill>
                <a:latin typeface="Gilroy ExtraBold" panose="00000900000000000000" pitchFamily="50" charset="0"/>
              </a:rPr>
              <a:t>uma</a:t>
            </a:r>
            <a:r>
              <a:rPr lang="es-ES_tradnl" sz="2400" dirty="0">
                <a:solidFill>
                  <a:schemeClr val="bg1"/>
                </a:solidFill>
                <a:latin typeface="Gilroy ExtraBold" panose="00000900000000000000" pitchFamily="50" charset="0"/>
              </a:rPr>
              <a:t> </a:t>
            </a:r>
            <a:r>
              <a:rPr lang="es-ES_tradnl" sz="2400" dirty="0" err="1">
                <a:solidFill>
                  <a:schemeClr val="bg1"/>
                </a:solidFill>
                <a:latin typeface="Gilroy ExtraBold" panose="00000900000000000000" pitchFamily="50" charset="0"/>
              </a:rPr>
              <a:t>promessa</a:t>
            </a:r>
            <a:r>
              <a:rPr lang="es-ES_tradnl" sz="2400" dirty="0">
                <a:solidFill>
                  <a:schemeClr val="bg1"/>
                </a:solidFill>
                <a:latin typeface="Gilroy ExtraBold" panose="00000900000000000000" pitchFamily="50" charset="0"/>
              </a:rPr>
              <a:t>, o futuro </a:t>
            </a:r>
            <a:br>
              <a:rPr lang="es-ES_tradnl" sz="2400" dirty="0">
                <a:solidFill>
                  <a:schemeClr val="bg1"/>
                </a:solidFill>
                <a:latin typeface="Gilroy ExtraBold" panose="00000900000000000000" pitchFamily="50" charset="0"/>
              </a:rPr>
            </a:br>
            <a:r>
              <a:rPr lang="es-ES_tradnl" sz="2400" dirty="0">
                <a:solidFill>
                  <a:schemeClr val="bg1"/>
                </a:solidFill>
                <a:latin typeface="Gilroy ExtraBold" panose="00000900000000000000" pitchFamily="50" charset="0"/>
              </a:rPr>
              <a:t>Recordar - Renovar - </a:t>
            </a:r>
            <a:r>
              <a:rPr lang="es-ES_tradnl" sz="2400" dirty="0" err="1" smtClean="0">
                <a:solidFill>
                  <a:schemeClr val="bg1"/>
                </a:solidFill>
                <a:latin typeface="Gilroy ExtraBold" panose="00000900000000000000" pitchFamily="50" charset="0"/>
              </a:rPr>
              <a:t>Relançar</a:t>
            </a:r>
            <a:endParaRPr lang="es-ES" sz="2400" dirty="0">
              <a:solidFill>
                <a:schemeClr val="bg1"/>
              </a:solidFill>
              <a:latin typeface="Gilroy ExtraBold" panose="00000900000000000000" pitchFamily="50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:p14="http://schemas.microsoft.com/office/powerpoint/2010/main" xmlns="" id="{562E0939-F27C-2B78-2F88-2BA4B0AA363F}"/>
              </a:ext>
            </a:extLst>
          </p:cNvPr>
          <p:cNvSpPr txBox="1"/>
          <p:nvPr/>
        </p:nvSpPr>
        <p:spPr>
          <a:xfrm>
            <a:off x="740228" y="1393976"/>
            <a:ext cx="260120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_tradnl" sz="2000" b="1">
                <a:solidFill>
                  <a:srgbClr val="09698E"/>
                </a:solidFill>
                <a:latin typeface="Gilroy Light"/>
              </a:rPr>
              <a:t>Renovar: PVA</a:t>
            </a:r>
            <a:endParaRPr lang="es-ES" sz="2000" b="1">
              <a:solidFill>
                <a:srgbClr val="09698E"/>
              </a:solidFill>
              <a:latin typeface="Gilroy Light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:p14="http://schemas.microsoft.com/office/powerpoint/2010/main" xmlns="" id="{0A387FFE-B8CD-BFE7-EAEC-E971669ABA38}"/>
              </a:ext>
            </a:extLst>
          </p:cNvPr>
          <p:cNvSpPr txBox="1"/>
          <p:nvPr/>
        </p:nvSpPr>
        <p:spPr>
          <a:xfrm>
            <a:off x="474785" y="685819"/>
            <a:ext cx="777239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_tradnl" sz="2400" b="1" dirty="0">
                <a:solidFill>
                  <a:srgbClr val="09698E"/>
                </a:solidFill>
                <a:latin typeface="Gilroy Light"/>
              </a:rPr>
              <a:t>ASSOCIAÇÃO </a:t>
            </a:r>
            <a:r>
              <a:rPr lang="es-ES_tradnl" sz="2400" b="1" dirty="0" smtClean="0">
                <a:solidFill>
                  <a:srgbClr val="09698E"/>
                </a:solidFill>
                <a:latin typeface="Gilroy Light"/>
              </a:rPr>
              <a:t>DOS SALESIANOS COOPERADORES </a:t>
            </a:r>
            <a:endParaRPr lang="es-ES" sz="2400" b="1" dirty="0">
              <a:solidFill>
                <a:srgbClr val="09698E"/>
              </a:solidFill>
              <a:latin typeface="Gilroy Light"/>
            </a:endParaRPr>
          </a:p>
        </p:txBody>
      </p:sp>
      <p:pic>
        <p:nvPicPr>
          <p:cNvPr id="10" name="Imagen 9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="" id="{91FA0C78-B632-EDC7-D6D3-E328FE544E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9494" y="3353614"/>
            <a:ext cx="1478836" cy="1082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a16="http://schemas.microsoft.com/office/drawing/2014/main" xmlns="" val="1108493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:p14="http://schemas.microsoft.com/office/powerpoint/2010/main" xmlns="" id="{0AA77282-07C8-D227-9BE0-3C5638BCD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:p14="http://schemas.microsoft.com/office/powerpoint/2010/main" xmlns="" id="{7AD0AB00-F4A1-E771-845D-62500CA17F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10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="" id="{3F4DFAAF-892A-6948-3A29-5D43D4066A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:p14="http://schemas.microsoft.com/office/powerpoint/2010/main" xmlns="" id="{A6A24AA2-2C3D-F24C-2A9D-8B6B5B79C701}"/>
              </a:ext>
            </a:extLst>
          </p:cNvPr>
          <p:cNvSpPr txBox="1"/>
          <p:nvPr/>
        </p:nvSpPr>
        <p:spPr>
          <a:xfrm>
            <a:off x="1460885" y="2488256"/>
            <a:ext cx="8913991" cy="3272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Da pertença </a:t>
            </a:r>
            <a:r>
              <a:rPr lang="de-DE" sz="24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formal </a:t>
            </a:r>
            <a:r>
              <a:rPr lang="de-DE" sz="2400" b="1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ao sentido </a:t>
            </a:r>
            <a:r>
              <a:rPr lang="de-DE" sz="24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de pertença</a:t>
            </a:r>
            <a:endParaRPr lang="de-DE" sz="24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b="1" kern="100" dirty="0">
              <a:latin typeface="Tenorite Display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Desenvolver um </a:t>
            </a:r>
            <a:r>
              <a:rPr lang="de-DE" sz="2000" kern="100" dirty="0" smtClean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sentido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de pertença durante a formação inicial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Reforçá-la através da participação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ativa </a:t>
            </a:r>
            <a:r>
              <a:rPr lang="de-DE" sz="2000" kern="100" dirty="0" smtClean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na associação e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da formação contínua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Experimentar </a:t>
            </a: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espírito salesiano =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sinal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critério de um parentesco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espiritual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b="1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Quando não existe, falta o </a:t>
            </a:r>
            <a:r>
              <a:rPr lang="de-DE" sz="2000" b="1" kern="100" dirty="0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sentido </a:t>
            </a:r>
            <a:r>
              <a:rPr lang="de-DE" sz="2000" b="1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vital de pertença à Associação.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xmlns:p14="http://schemas.microsoft.com/office/powerpoint/2010/main" xmlns="" id="{4C486BF4-E29D-F2DE-D943-2DA6D27403CC}"/>
              </a:ext>
            </a:extLst>
          </p:cNvPr>
          <p:cNvSpPr txBox="1"/>
          <p:nvPr/>
        </p:nvSpPr>
        <p:spPr>
          <a:xfrm>
            <a:off x="0" y="208588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ORGANIZAÇÃO E </a:t>
            </a:r>
            <a:r>
              <a:rPr lang="es-ES" sz="3600" b="1" dirty="0" smtClean="0">
                <a:latin typeface="+mj-lt"/>
              </a:rPr>
              <a:t>SENTIDO </a:t>
            </a:r>
            <a:r>
              <a:rPr lang="es-ES" sz="3600" b="1" dirty="0">
                <a:latin typeface="+mj-lt"/>
              </a:rPr>
              <a:t>DE PERTENÇA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:p14="http://schemas.microsoft.com/office/powerpoint/2010/main" xmlns="" id="{04E1BE55-21B2-E3AB-C383-F322012CBDC8}"/>
              </a:ext>
            </a:extLst>
          </p:cNvPr>
          <p:cNvSpPr txBox="1">
            <a:spLocks/>
          </p:cNvSpPr>
          <p:nvPr/>
        </p:nvSpPr>
        <p:spPr>
          <a:xfrm>
            <a:off x="0" y="1109273"/>
            <a:ext cx="10014128" cy="7029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fr-CA" sz="20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Porque </a:t>
            </a:r>
            <a:r>
              <a:rPr lang="fr-CA" sz="20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 organização e o sentido de pertença são considerações importantes?</a:t>
            </a:r>
            <a:endParaRPr lang="es-ES" sz="20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xmlns:a16="http://schemas.microsoft.com/office/drawing/2014/main" xmlns="" val="585932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:p14="http://schemas.microsoft.com/office/powerpoint/2010/main" xmlns="" id="{3F9EB882-8178-9C42-4878-08BFD421D2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:p14="http://schemas.microsoft.com/office/powerpoint/2010/main" xmlns="" id="{5298E774-42AE-E0D5-76A4-417CEFA67A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11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="" id="{96A1BCBC-502F-76DD-9E63-38D9290F65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:p14="http://schemas.microsoft.com/office/powerpoint/2010/main" xmlns="" id="{686DE545-A7D6-3ED9-1909-504D98F5081C}"/>
              </a:ext>
            </a:extLst>
          </p:cNvPr>
          <p:cNvSpPr txBox="1"/>
          <p:nvPr/>
        </p:nvSpPr>
        <p:spPr>
          <a:xfrm>
            <a:off x="1819084" y="2582318"/>
            <a:ext cx="8155305" cy="3294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 pertença </a:t>
            </a:r>
            <a:r>
              <a:rPr lang="de-DE" sz="2400" b="1" kern="100" dirty="0" err="1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precisa de sinais concretos</a:t>
            </a:r>
            <a:endParaRPr lang="de-DE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b="1" kern="100" dirty="0">
              <a:latin typeface="Tenorite Display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Participar ativamente na vida comunitária da Associação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Adotar um estilo de vida no espírito do 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PVA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Viver a sua vocação no seu ambiente profissional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Viver a fidelidade à própria vocação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Partilhar o espírito salesiano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Trabalhar em conjunto na missão comum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Participar ativamente e com alegria em várias iniciativas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xmlns:p14="http://schemas.microsoft.com/office/powerpoint/2010/main" xmlns="" id="{4C486BF4-E29D-F2DE-D943-2DA6D27403CC}"/>
              </a:ext>
            </a:extLst>
          </p:cNvPr>
          <p:cNvSpPr txBox="1"/>
          <p:nvPr/>
        </p:nvSpPr>
        <p:spPr>
          <a:xfrm>
            <a:off x="4935" y="221158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ORGANIZAÇÃO E </a:t>
            </a:r>
            <a:r>
              <a:rPr lang="es-ES" sz="3600" b="1" dirty="0" smtClean="0">
                <a:latin typeface="+mj-lt"/>
              </a:rPr>
              <a:t>SENTIDO </a:t>
            </a:r>
            <a:r>
              <a:rPr lang="es-ES" sz="3600" b="1" dirty="0">
                <a:latin typeface="+mj-lt"/>
              </a:rPr>
              <a:t>DE PERTENÇA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:p14="http://schemas.microsoft.com/office/powerpoint/2010/main" xmlns="" id="{04E1BE55-21B2-E3AB-C383-F322012CBDC8}"/>
              </a:ext>
            </a:extLst>
          </p:cNvPr>
          <p:cNvSpPr txBox="1">
            <a:spLocks/>
          </p:cNvSpPr>
          <p:nvPr/>
        </p:nvSpPr>
        <p:spPr>
          <a:xfrm>
            <a:off x="186431" y="1079875"/>
            <a:ext cx="10014128" cy="7029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fr-CA" sz="20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Porque </a:t>
            </a:r>
            <a:r>
              <a:rPr lang="fr-CA" sz="20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 organização e o sentido de pertença são considerações importantes?</a:t>
            </a:r>
            <a:endParaRPr lang="es-ES" sz="20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xmlns:a16="http://schemas.microsoft.com/office/drawing/2014/main" xmlns="" val="3111488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:p14="http://schemas.microsoft.com/office/powerpoint/2010/main" xmlns="" id="{51156A54-DE96-82C3-69AA-5E8521BD83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:p14="http://schemas.microsoft.com/office/powerpoint/2010/main" xmlns="" id="{E70330BA-724D-E41F-DD1C-0F46CC4273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12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="" id="{73072BA7-7699-E7FA-3EF1-8E2AC51C48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:p14="http://schemas.microsoft.com/office/powerpoint/2010/main" xmlns="" id="{E0D5BECD-1AB1-0865-6A05-39EC5FA8667D}"/>
              </a:ext>
            </a:extLst>
          </p:cNvPr>
          <p:cNvSpPr txBox="1"/>
          <p:nvPr/>
        </p:nvSpPr>
        <p:spPr>
          <a:xfrm>
            <a:off x="1166777" y="2450969"/>
            <a:ext cx="8847351" cy="231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kern="1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O fruto de um </a:t>
            </a:r>
            <a:r>
              <a:rPr lang="de-DE" sz="2400" b="1" kern="1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sentido </a:t>
            </a:r>
            <a:r>
              <a:rPr lang="de-DE" sz="2400" b="1" kern="1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de pertença</a:t>
            </a:r>
            <a:endParaRPr lang="de-DE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600"/>
              </a:spcAft>
            </a:pPr>
            <a:r>
              <a:rPr lang="fr-FR" sz="2000" b="1" i="1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"O fruto mais precioso de uma pertença vivida em plenitude é a alegria: não </a:t>
            </a:r>
            <a:r>
              <a:rPr lang="fr-FR" sz="2000" b="1" i="1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um bom humor </a:t>
            </a:r>
            <a:r>
              <a:rPr lang="fr-FR" sz="2000" b="1" i="1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superficial e </a:t>
            </a:r>
            <a:r>
              <a:rPr lang="fr-FR" sz="2000" b="1" i="1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passageiro, </a:t>
            </a:r>
            <a:r>
              <a:rPr lang="fr-FR" sz="2000" b="1" i="1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mas uma alegria profunda que se enxerta e </a:t>
            </a:r>
            <a:r>
              <a:rPr lang="fr-FR" sz="2000" b="1" i="1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encontra suas</a:t>
            </a:r>
            <a:r>
              <a:rPr lang="fr-FR" sz="2000" b="1" i="1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 raízes </a:t>
            </a:r>
            <a:r>
              <a:rPr lang="fr-FR" sz="2000" b="1" i="1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na fé </a:t>
            </a:r>
            <a:r>
              <a:rPr lang="fr-FR" sz="2000" b="1" i="1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compartilhada </a:t>
            </a:r>
            <a:r>
              <a:rPr lang="fr-FR" sz="2000" b="1" i="1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e realizada na ação </a:t>
            </a:r>
            <a:r>
              <a:rPr lang="fr-FR" sz="2000" b="1" i="1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</a:t>
            </a:r>
            <a:r>
              <a:rPr lang="fr-FR" sz="2000" b="1" i="1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fr-FR" sz="2000" b="1" i="1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favor dos jovens</a:t>
            </a:r>
            <a:r>
              <a:rPr lang="fr-FR" sz="2000" b="1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</a:p>
          <a:p>
            <a:pPr lvl="0" algn="r">
              <a:lnSpc>
                <a:spcPct val="107000"/>
              </a:lnSpc>
            </a:pPr>
            <a:r>
              <a:rPr lang="fr-FR" sz="20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(Comentário oficial </a:t>
            </a:r>
            <a:r>
              <a:rPr lang="fr-FR" sz="20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PVA, </a:t>
            </a:r>
            <a:r>
              <a:rPr lang="fr-FR" sz="20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artigo 28.º)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xmlns:p14="http://schemas.microsoft.com/office/powerpoint/2010/main" xmlns="" id="{4C486BF4-E29D-F2DE-D943-2DA6D27403CC}"/>
              </a:ext>
            </a:extLst>
          </p:cNvPr>
          <p:cNvSpPr txBox="1"/>
          <p:nvPr/>
        </p:nvSpPr>
        <p:spPr>
          <a:xfrm>
            <a:off x="0" y="212904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ORGANIZAÇÃO E </a:t>
            </a:r>
            <a:r>
              <a:rPr lang="es-ES" sz="3600" b="1" dirty="0" smtClean="0">
                <a:latin typeface="+mj-lt"/>
              </a:rPr>
              <a:t>SENTIDO </a:t>
            </a:r>
            <a:r>
              <a:rPr lang="es-ES" sz="3600" b="1" dirty="0">
                <a:latin typeface="+mj-lt"/>
              </a:rPr>
              <a:t>DE PERTENÇA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:p14="http://schemas.microsoft.com/office/powerpoint/2010/main" xmlns="" id="{04E1BE55-21B2-E3AB-C383-F322012CBDC8}"/>
              </a:ext>
            </a:extLst>
          </p:cNvPr>
          <p:cNvSpPr txBox="1">
            <a:spLocks/>
          </p:cNvSpPr>
          <p:nvPr/>
        </p:nvSpPr>
        <p:spPr>
          <a:xfrm>
            <a:off x="470516" y="1053241"/>
            <a:ext cx="10014128" cy="7029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fr-CA" sz="20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Porque </a:t>
            </a:r>
            <a:r>
              <a:rPr lang="fr-CA" sz="20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 organização e o sentido de pertença são considerações importantes?</a:t>
            </a:r>
            <a:endParaRPr lang="es-ES" sz="20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xmlns:a16="http://schemas.microsoft.com/office/drawing/2014/main" xmlns="" val="3599956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:p14="http://schemas.microsoft.com/office/powerpoint/2010/main" xmlns="" id="{281F1DF8-BC3B-0EE4-6AE0-406CA39A8D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:p14="http://schemas.microsoft.com/office/powerpoint/2010/main" xmlns="" id="{3ECAD6AA-4F19-E40F-829D-C829BA61F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03485"/>
            <a:ext cx="10207870" cy="448076"/>
          </a:xfrm>
        </p:spPr>
        <p:txBody>
          <a:bodyPr/>
          <a:lstStyle/>
          <a:p>
            <a:pPr marL="457200" lvl="1" algn="l" rtl="1">
              <a:lnSpc>
                <a:spcPct val="107000"/>
              </a:lnSpc>
              <a:spcAft>
                <a:spcPts val="800"/>
              </a:spcAft>
            </a:pPr>
            <a:r>
              <a:rPr lang="fr-CA" sz="2000" b="1" dirty="0" smtClean="0"/>
              <a:t>Como </a:t>
            </a:r>
            <a:r>
              <a:rPr lang="fr-CA" sz="2000" b="1" dirty="0"/>
              <a:t>podemos coloca-lo em prática nas nossas </a:t>
            </a:r>
            <a:r>
              <a:rPr lang="fr-CA" sz="2000" b="1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vidas</a:t>
            </a:r>
            <a:r>
              <a:rPr lang="fr-CA" sz="20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?</a:t>
            </a:r>
            <a:endParaRPr lang="de-DE" sz="2000" b="1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:p14="http://schemas.microsoft.com/office/powerpoint/2010/main" xmlns="" id="{05CC2302-8EED-10D0-A111-DBFC4D9FD4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13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="" id="{AEDE3F87-FC17-3CE9-76F9-F44389FEA3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:p14="http://schemas.microsoft.com/office/powerpoint/2010/main" xmlns="" id="{2268B190-CE3F-E2B4-9D6D-8978D0B1B049}"/>
              </a:ext>
            </a:extLst>
          </p:cNvPr>
          <p:cNvSpPr txBox="1"/>
          <p:nvPr/>
        </p:nvSpPr>
        <p:spPr>
          <a:xfrm>
            <a:off x="1174387" y="2542831"/>
            <a:ext cx="9003934" cy="305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Participação nas reuniões regulares do centro local e da província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Participação nos encontros de oração da Associação (presenciais, </a:t>
            </a:r>
            <a:r>
              <a:rPr lang="fr-FR" sz="2000" kern="1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on line, </a:t>
            </a:r>
            <a:r>
              <a:rPr lang="fr-FR" sz="2000" kern="1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 nível provincial, regional ou mundial)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Participação nos eventos regionais da Associação 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(</a:t>
            </a:r>
            <a:r>
              <a:rPr lang="fr-FR" sz="2000" kern="1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on line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)</a:t>
            </a:r>
            <a:endParaRPr lang="de-D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Ler 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textos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, as tradições antigas e recentes e as obras de Dom Bosco, que nos ajudam a compreender e a permanecer fiéis ao carisma e à preciosa herança que nos foi confiada. </a:t>
            </a:r>
          </a:p>
          <a:p>
            <a:pPr lvl="0" algn="just">
              <a:lnSpc>
                <a:spcPct val="107000"/>
              </a:lnSpc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     (Ver Orientações e indicações para a formação SSCC, p. 34)</a:t>
            </a:r>
            <a:endParaRPr lang="de-D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Disponibilidade de funções/serviços a diferentes níveis</a:t>
            </a:r>
            <a:endParaRPr lang="es-ES" sz="2000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xmlns:p14="http://schemas.microsoft.com/office/powerpoint/2010/main" xmlns="" id="{4C486BF4-E29D-F2DE-D943-2DA6D27403CC}"/>
              </a:ext>
            </a:extLst>
          </p:cNvPr>
          <p:cNvSpPr txBox="1"/>
          <p:nvPr/>
        </p:nvSpPr>
        <p:spPr>
          <a:xfrm>
            <a:off x="131031" y="140677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ORGANIZAÇÃO E </a:t>
            </a:r>
            <a:r>
              <a:rPr lang="es-ES" sz="3600" b="1" dirty="0" smtClean="0">
                <a:latin typeface="+mj-lt"/>
              </a:rPr>
              <a:t>SENTIDO </a:t>
            </a:r>
            <a:r>
              <a:rPr lang="es-ES" sz="3600" b="1" dirty="0">
                <a:latin typeface="+mj-lt"/>
              </a:rPr>
              <a:t>DE PERTENÇA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:p14="http://schemas.microsoft.com/office/powerpoint/2010/main" xmlns="" id="{3ECAD6AA-4F19-E40F-829D-C829BA61FD3F}"/>
              </a:ext>
            </a:extLst>
          </p:cNvPr>
          <p:cNvSpPr txBox="1">
            <a:spLocks/>
          </p:cNvSpPr>
          <p:nvPr/>
        </p:nvSpPr>
        <p:spPr>
          <a:xfrm>
            <a:off x="0" y="1760591"/>
            <a:ext cx="10583056" cy="70316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1" rtl="1">
              <a:lnSpc>
                <a:spcPct val="107000"/>
              </a:lnSpc>
            </a:pPr>
            <a:r>
              <a:rPr lang="de-DE" sz="2000" b="1" kern="100" dirty="0" err="1">
                <a:solidFill>
                  <a:sysClr val="windowText" lastClr="000000"/>
                </a:solidFill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É importante </a:t>
            </a:r>
            <a:r>
              <a:rPr lang="fr-BE" sz="2000" b="1" i="1" kern="100" dirty="0">
                <a:solidFill>
                  <a:sysClr val="windowText" lastClr="000000"/>
                </a:solidFill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"manter viva a chama" </a:t>
            </a:r>
            <a:r>
              <a:rPr lang="fr-BE" sz="2000" b="1" kern="100" dirty="0">
                <a:solidFill>
                  <a:sysClr val="windowText" lastClr="000000"/>
                </a:solidFill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do amor</a:t>
            </a:r>
          </a:p>
          <a:p>
            <a:pPr marL="360363" lvl="1" algn="r" rtl="1">
              <a:lnSpc>
                <a:spcPct val="107000"/>
              </a:lnSpc>
              <a:spcAft>
                <a:spcPts val="800"/>
              </a:spcAft>
            </a:pPr>
            <a:r>
              <a:rPr lang="fr-BE" sz="2000" b="1" kern="100" dirty="0">
                <a:solidFill>
                  <a:sysClr val="windowText" lastClr="000000"/>
                </a:solidFill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 e </a:t>
            </a:r>
            <a:r>
              <a:rPr lang="fr-BE" sz="2000" b="1" kern="100" dirty="0" smtClean="0">
                <a:solidFill>
                  <a:sysClr val="windowText" lastClr="000000"/>
                </a:solidFill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da </a:t>
            </a:r>
            <a:r>
              <a:rPr lang="fr-BE" sz="2000" b="1" kern="100" dirty="0">
                <a:solidFill>
                  <a:sysClr val="windowText" lastClr="000000"/>
                </a:solidFill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pertença à Associação e à Família Salesiana.</a:t>
            </a:r>
            <a:endParaRPr lang="de-DE" sz="2000" b="1" kern="100" dirty="0">
              <a:solidFill>
                <a:sysClr val="windowText" lastClr="000000"/>
              </a:solidFill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a16="http://schemas.microsoft.com/office/drawing/2014/main" xmlns="" val="2660120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:p14="http://schemas.microsoft.com/office/powerpoint/2010/main" xmlns="" id="{5E77745E-5F26-392B-1F24-73B6FB87FA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:p14="http://schemas.microsoft.com/office/powerpoint/2010/main" xmlns="" id="{DF6F2976-88D0-B26D-F412-53C6BECF41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14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="" id="{44406B4F-0223-FD3D-4188-81E3FDFF70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:p14="http://schemas.microsoft.com/office/powerpoint/2010/main" xmlns="" id="{385D0B56-5580-EE7B-D9AC-03D72111DB1C}"/>
              </a:ext>
            </a:extLst>
          </p:cNvPr>
          <p:cNvSpPr txBox="1"/>
          <p:nvPr/>
        </p:nvSpPr>
        <p:spPr>
          <a:xfrm>
            <a:off x="1064896" y="1965412"/>
            <a:ext cx="8909493" cy="4044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Colaboração com outros grupos da Família Salesiana</a:t>
            </a:r>
            <a:endParaRPr lang="de-D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Apoio à "</a:t>
            </a:r>
            <a:r>
              <a:rPr lang="fr-FR" sz="2000" i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autonomia </a:t>
            </a:r>
            <a:r>
              <a:rPr lang="fr-FR" sz="2000" i="1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econômica </a:t>
            </a:r>
            <a:r>
              <a:rPr lang="fr-FR" sz="2000" i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da Associação para que esta possa prosseguir a sua missão"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(art. 22º 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do Estatuto) em um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sentimento de pertença.</a:t>
            </a:r>
            <a:endParaRPr lang="de-D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Aprofundamento da espiritualidade salesiana (conhecimento de Dom Bosco, da Família Salesiana), da história e da vida da Associação dos Salesianos Cooperadores, tanto em nível mundial como local (cf. Orientações e indicações para a formação dos SSCC, p. 54).</a:t>
            </a:r>
            <a:endParaRPr lang="de-D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Compreender e interiorizar o </a:t>
            </a:r>
            <a:r>
              <a:rPr lang="fr-FR" sz="2000" i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Projeto de Vida Apostólica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e o seu comentário, especialmente no que diz respeito à organização e ao sentido de pertença à Associação. (Cf. Orientações e indicações para a formação dos SSCC, p. 54)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xmlns:p14="http://schemas.microsoft.com/office/powerpoint/2010/main" xmlns="" id="{4C486BF4-E29D-F2DE-D943-2DA6D27403CC}"/>
              </a:ext>
            </a:extLst>
          </p:cNvPr>
          <p:cNvSpPr txBox="1"/>
          <p:nvPr/>
        </p:nvSpPr>
        <p:spPr>
          <a:xfrm>
            <a:off x="0" y="234630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ORGANIZAÇÃO E </a:t>
            </a:r>
            <a:r>
              <a:rPr lang="es-ES" sz="3600" b="1" dirty="0" smtClean="0">
                <a:latin typeface="+mj-lt"/>
              </a:rPr>
              <a:t>SENTIDO </a:t>
            </a:r>
            <a:r>
              <a:rPr lang="es-ES" sz="3600" b="1" dirty="0">
                <a:latin typeface="+mj-lt"/>
              </a:rPr>
              <a:t>DE PERTENÇA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:p14="http://schemas.microsoft.com/office/powerpoint/2010/main" xmlns="" id="{3ECAD6AA-4F19-E40F-829D-C829BA61FD3F}"/>
              </a:ext>
            </a:extLst>
          </p:cNvPr>
          <p:cNvSpPr txBox="1">
            <a:spLocks/>
          </p:cNvSpPr>
          <p:nvPr/>
        </p:nvSpPr>
        <p:spPr>
          <a:xfrm>
            <a:off x="355700" y="1150831"/>
            <a:ext cx="8308905" cy="4480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1" rtl="1">
              <a:lnSpc>
                <a:spcPct val="107000"/>
              </a:lnSpc>
              <a:spcAft>
                <a:spcPts val="800"/>
              </a:spcAft>
            </a:pPr>
            <a:r>
              <a:rPr lang="fr-CA" sz="2000" b="1" dirty="0" smtClean="0"/>
              <a:t>Como </a:t>
            </a:r>
            <a:r>
              <a:rPr lang="fr-CA" sz="2000" b="1" dirty="0" smtClean="0"/>
              <a:t>podemos coloca-lo em prática nas nossas vidas</a:t>
            </a:r>
            <a:r>
              <a:rPr lang="fr-CA" sz="2000" b="1" dirty="0" smtClean="0"/>
              <a:t>?</a:t>
            </a: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xmlns:a16="http://schemas.microsoft.com/office/drawing/2014/main" xmlns="" val="2166189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:p14="http://schemas.microsoft.com/office/powerpoint/2010/main" xmlns="" id="{3A9E0F90-8C56-DB07-F31A-48609D8654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:p14="http://schemas.microsoft.com/office/powerpoint/2010/main" xmlns="" id="{20227C97-7D6D-FD40-B2FF-C9C9336482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15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="" id="{6A95E0E1-4C70-6AB0-BF70-F5A15A52B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:p14="http://schemas.microsoft.com/office/powerpoint/2010/main" xmlns="" id="{335FB824-E31F-5D1E-4D73-328C1ED479AA}"/>
              </a:ext>
            </a:extLst>
          </p:cNvPr>
          <p:cNvSpPr txBox="1"/>
          <p:nvPr/>
        </p:nvSpPr>
        <p:spPr>
          <a:xfrm>
            <a:off x="1433209" y="2434181"/>
            <a:ext cx="7638026" cy="1673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fr-FR" sz="2400" b="1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 renovação anual do compromisso, em particular, ajuda-nos a </a:t>
            </a:r>
            <a:r>
              <a:rPr lang="fr-FR" sz="2400" b="1" i="1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"manter viva a consciência da nossa pertença à Associação e da nossa própria vocação". </a:t>
            </a:r>
            <a:r>
              <a:rPr lang="fr-FR" sz="22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(Regulamento, art. 14 § 1)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xmlns:p14="http://schemas.microsoft.com/office/powerpoint/2010/main" xmlns="" id="{4C486BF4-E29D-F2DE-D943-2DA6D27403CC}"/>
              </a:ext>
            </a:extLst>
          </p:cNvPr>
          <p:cNvSpPr txBox="1"/>
          <p:nvPr/>
        </p:nvSpPr>
        <p:spPr>
          <a:xfrm>
            <a:off x="15584" y="214779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ORGANIZAÇÃO E </a:t>
            </a:r>
            <a:r>
              <a:rPr lang="es-ES" sz="3600" b="1" dirty="0" smtClean="0">
                <a:latin typeface="+mj-lt"/>
              </a:rPr>
              <a:t>SENTIDO </a:t>
            </a:r>
            <a:r>
              <a:rPr lang="es-ES" sz="3600" b="1" dirty="0">
                <a:latin typeface="+mj-lt"/>
              </a:rPr>
              <a:t>DE PERTENÇA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:p14="http://schemas.microsoft.com/office/powerpoint/2010/main" xmlns="" id="{3ECAD6AA-4F19-E40F-829D-C829BA61FD3F}"/>
              </a:ext>
            </a:extLst>
          </p:cNvPr>
          <p:cNvSpPr txBox="1">
            <a:spLocks/>
          </p:cNvSpPr>
          <p:nvPr/>
        </p:nvSpPr>
        <p:spPr>
          <a:xfrm>
            <a:off x="594" y="1124198"/>
            <a:ext cx="8655134" cy="4480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1" rtl="1">
              <a:lnSpc>
                <a:spcPct val="107000"/>
              </a:lnSpc>
              <a:spcAft>
                <a:spcPts val="800"/>
              </a:spcAft>
            </a:pPr>
            <a:r>
              <a:rPr lang="fr-CA" sz="2000" b="1" dirty="0" smtClean="0"/>
              <a:t>Como </a:t>
            </a:r>
            <a:r>
              <a:rPr lang="fr-CA" sz="2000" b="1" dirty="0" smtClean="0"/>
              <a:t>podemos coloca-lo em prática nas nossas </a:t>
            </a:r>
            <a:r>
              <a:rPr lang="fr-CA" sz="2000" b="1" kern="100" dirty="0" smtClean="0">
                <a:solidFill>
                  <a:sysClr val="windowText" lastClr="000000"/>
                </a:solidFill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vidas</a:t>
            </a:r>
            <a:r>
              <a:rPr lang="fr-CA" sz="2000" b="1" kern="100" dirty="0">
                <a:solidFill>
                  <a:sysClr val="windowText" lastClr="000000"/>
                </a:solidFill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?</a:t>
            </a:r>
            <a:endParaRPr lang="de-DE" sz="2000" b="1" kern="100" dirty="0">
              <a:solidFill>
                <a:sysClr val="windowText" lastClr="000000"/>
              </a:solidFill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a16="http://schemas.microsoft.com/office/drawing/2014/main" xmlns="" val="3452274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:p14="http://schemas.microsoft.com/office/powerpoint/2010/main" xmlns="" id="{14001BC2-16BA-49A9-6FDE-5BA8EBC8F5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:p14="http://schemas.microsoft.com/office/powerpoint/2010/main" xmlns="" id="{FFD71438-77C3-8CD5-8BA9-FE41F0D0AE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16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="" id="{4E84CE04-8462-B1D1-5AB1-B005C6063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:p14="http://schemas.microsoft.com/office/powerpoint/2010/main" xmlns="" id="{B1E33B95-6FE0-8B06-0A74-4F08152C947E}"/>
              </a:ext>
            </a:extLst>
          </p:cNvPr>
          <p:cNvSpPr txBox="1"/>
          <p:nvPr/>
        </p:nvSpPr>
        <p:spPr>
          <a:xfrm>
            <a:off x="1307185" y="2440988"/>
            <a:ext cx="9185929" cy="305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Newsletter e site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Web da associação a diferentes níveis: participação e reforço do sentimento de pertença.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de-D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As reuniões do Conselho Provincial realizam-se alternadamente nos vários centros locais: o Conselho Provincial conhece a realidade 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local,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/>
            </a:r>
            <a:b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</a:b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os centros locais sentem-se mais próximos do Conselho Provincial.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de-DE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Ofertas para vários centros locais em conjunto: o sentimento de pertença não se limita ao nível mais baixo.</a:t>
            </a:r>
            <a:endParaRPr lang="es-ES" sz="2000" dirty="0">
              <a:latin typeface="Tenorite Display" panose="00000500000000000000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26103" y="1665492"/>
            <a:ext cx="6673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>
                <a:latin typeface="Gilroy Light"/>
              </a:rPr>
              <a:t>Boas </a:t>
            </a:r>
            <a:r>
              <a:rPr lang="fr-BE" sz="2400" b="1" dirty="0">
                <a:latin typeface="Gilroy Light"/>
              </a:rPr>
              <a:t>práticas</a:t>
            </a:r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xmlns:p14="http://schemas.microsoft.com/office/powerpoint/2010/main" xmlns="" id="{4C486BF4-E29D-F2DE-D943-2DA6D27403CC}"/>
              </a:ext>
            </a:extLst>
          </p:cNvPr>
          <p:cNvSpPr txBox="1"/>
          <p:nvPr/>
        </p:nvSpPr>
        <p:spPr>
          <a:xfrm>
            <a:off x="4935" y="225646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ORGANIZAÇÃO E </a:t>
            </a:r>
            <a:r>
              <a:rPr lang="es-ES" sz="3600" b="1" dirty="0" smtClean="0">
                <a:latin typeface="+mj-lt"/>
              </a:rPr>
              <a:t>SENTIDO </a:t>
            </a:r>
            <a:r>
              <a:rPr lang="es-ES" sz="3600" b="1" dirty="0">
                <a:latin typeface="+mj-lt"/>
              </a:rPr>
              <a:t>DE PERTENÇA</a:t>
            </a:r>
          </a:p>
        </p:txBody>
      </p:sp>
    </p:spTree>
    <p:extLst>
      <p:ext uri="{BB962C8B-B14F-4D97-AF65-F5344CB8AC3E}">
        <p14:creationId xmlns:p14="http://schemas.microsoft.com/office/powerpoint/2010/main" xmlns:a16="http://schemas.microsoft.com/office/drawing/2014/main" xmlns="" val="3689893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:p14="http://schemas.microsoft.com/office/powerpoint/2010/main" xmlns="" id="{04E1BE55-21B2-E3AB-C383-F322012CB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088" y="1626942"/>
            <a:ext cx="2053652" cy="447864"/>
          </a:xfrm>
        </p:spPr>
        <p:txBody>
          <a:bodyPr/>
          <a:lstStyle/>
          <a:p>
            <a:pPr lvl="0">
              <a:lnSpc>
                <a:spcPct val="107000"/>
              </a:lnSpc>
            </a:pPr>
            <a:r>
              <a:rPr lang="es-ES_tradnl" sz="24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Conclusão</a:t>
            </a:r>
            <a:endParaRPr lang="es-ES" sz="20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:p14="http://schemas.microsoft.com/office/powerpoint/2010/main" xmlns="" id="{D3C15C69-CF10-8F79-C8EE-4ED7720D12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17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="" id="{5D7549C2-5AC2-BF45-9F8E-960D2E3D0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:p14="http://schemas.microsoft.com/office/powerpoint/2010/main" xmlns="" id="{ABADA59C-1AEC-5154-096F-958E60FAA813}"/>
              </a:ext>
            </a:extLst>
          </p:cNvPr>
          <p:cNvSpPr txBox="1"/>
          <p:nvPr/>
        </p:nvSpPr>
        <p:spPr>
          <a:xfrm>
            <a:off x="908590" y="2503247"/>
            <a:ext cx="9984104" cy="2215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 pertença exige organização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sz="2000" b="1" kern="100" dirty="0"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Necessidade </a:t>
            </a:r>
            <a:r>
              <a:rPr lang="de-DE" sz="2000" kern="100" dirty="0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da </a:t>
            </a: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organização fornecer estrutura e apoio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 organização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não deve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tornar-se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um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fim em si mesma</a:t>
            </a:r>
            <a:endParaRPr lang="de-DE" sz="2000" kern="100" dirty="0"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 organização nunca deve ser mais importante do que o nosso </a:t>
            </a:r>
            <a:r>
              <a:rPr lang="de-DE" sz="2000" kern="100" dirty="0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sentido </a:t>
            </a: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de pertença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xmlns:p14="http://schemas.microsoft.com/office/powerpoint/2010/main" xmlns="" id="{4C486BF4-E29D-F2DE-D943-2DA6D27403CC}"/>
              </a:ext>
            </a:extLst>
          </p:cNvPr>
          <p:cNvSpPr txBox="1"/>
          <p:nvPr/>
        </p:nvSpPr>
        <p:spPr>
          <a:xfrm>
            <a:off x="4935" y="218972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ORGANIZAÇÃO E </a:t>
            </a:r>
            <a:r>
              <a:rPr lang="es-ES" sz="3600" b="1" dirty="0" smtClean="0">
                <a:latin typeface="+mj-lt"/>
              </a:rPr>
              <a:t>SENTIDO </a:t>
            </a:r>
            <a:r>
              <a:rPr lang="es-ES" sz="3600" b="1" dirty="0">
                <a:latin typeface="+mj-lt"/>
              </a:rPr>
              <a:t>DE PERTENÇA</a:t>
            </a:r>
          </a:p>
        </p:txBody>
      </p:sp>
    </p:spTree>
    <p:extLst>
      <p:ext uri="{BB962C8B-B14F-4D97-AF65-F5344CB8AC3E}">
        <p14:creationId xmlns:p14="http://schemas.microsoft.com/office/powerpoint/2010/main" xmlns:a16="http://schemas.microsoft.com/office/drawing/2014/main" xmlns="" val="686896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:p14="http://schemas.microsoft.com/office/powerpoint/2010/main" xmlns="" id="{0295B612-0AAD-A829-64BB-E1778D45F8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:p14="http://schemas.microsoft.com/office/powerpoint/2010/main" xmlns="" id="{03765FEC-81E4-CB18-8ACA-561691EE8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53" y="1109272"/>
            <a:ext cx="4227226" cy="432874"/>
          </a:xfrm>
        </p:spPr>
        <p:txBody>
          <a:bodyPr/>
          <a:lstStyle/>
          <a:p>
            <a:pPr lvl="0">
              <a:lnSpc>
                <a:spcPct val="107000"/>
              </a:lnSpc>
            </a:pPr>
            <a:r>
              <a:rPr lang="es-ES_tradnl" sz="24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Para refletir</a:t>
            </a:r>
            <a:endParaRPr lang="es-ES" sz="2400" dirty="0">
              <a:latin typeface="Gilroy Light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:p14="http://schemas.microsoft.com/office/powerpoint/2010/main" xmlns="" id="{1B6BF67E-D997-AADE-C819-885E62A24E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18</a:t>
            </a:fld>
            <a:endParaRPr lang="es-ES" noProof="0"/>
          </a:p>
        </p:txBody>
      </p:sp>
      <p:pic>
        <p:nvPicPr>
          <p:cNvPr id="6" name="Imagen 5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="" id="{E60200ED-50ED-5507-8530-DFEC2F26B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xmlns:p14="http://schemas.microsoft.com/office/powerpoint/2010/main" xmlns="" id="{4939A880-02A1-D3D7-6AF3-2F4D1A237024}"/>
              </a:ext>
            </a:extLst>
          </p:cNvPr>
          <p:cNvSpPr txBox="1"/>
          <p:nvPr/>
        </p:nvSpPr>
        <p:spPr>
          <a:xfrm>
            <a:off x="1067395" y="2327277"/>
            <a:ext cx="9317354" cy="2112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4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 pertença precisa de sinais</a:t>
            </a:r>
            <a:endParaRPr lang="de-DE" sz="24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Como é que eu, pessoalmente, sinto </a:t>
            </a:r>
            <a:r>
              <a:rPr lang="fr-FR" sz="2000" kern="1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em relação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à Associação? No centro local, nas províncias, na região.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Como posso mostrar que pertenço à Associação SSCC na minha vida </a:t>
            </a:r>
            <a:r>
              <a:rPr lang="fr-FR" sz="2000" kern="1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otidiana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Como é que 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posso viver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 minha vida como SSCC no dia a dia?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xmlns:p14="http://schemas.microsoft.com/office/powerpoint/2010/main" xmlns="" id="{4C486BF4-E29D-F2DE-D943-2DA6D27403CC}"/>
              </a:ext>
            </a:extLst>
          </p:cNvPr>
          <p:cNvSpPr txBox="1"/>
          <p:nvPr/>
        </p:nvSpPr>
        <p:spPr>
          <a:xfrm>
            <a:off x="-25045" y="224853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ORGANIZAÇÃO E </a:t>
            </a:r>
            <a:r>
              <a:rPr lang="es-ES" sz="3600" b="1" dirty="0" smtClean="0">
                <a:latin typeface="+mj-lt"/>
              </a:rPr>
              <a:t>SENTIDO </a:t>
            </a:r>
            <a:r>
              <a:rPr lang="es-ES" sz="3600" b="1" dirty="0">
                <a:latin typeface="+mj-lt"/>
              </a:rPr>
              <a:t>DE PERTENÇA</a:t>
            </a:r>
          </a:p>
        </p:txBody>
      </p:sp>
    </p:spTree>
    <p:extLst>
      <p:ext uri="{BB962C8B-B14F-4D97-AF65-F5344CB8AC3E}">
        <p14:creationId xmlns:p14="http://schemas.microsoft.com/office/powerpoint/2010/main" xmlns:a16="http://schemas.microsoft.com/office/drawing/2014/main" xmlns="" val="13535008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:p14="http://schemas.microsoft.com/office/powerpoint/2010/main" xmlns="" id="{5AA9E74C-4882-BEFD-48FC-E2F10635FB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:p14="http://schemas.microsoft.com/office/powerpoint/2010/main" xmlns="" id="{44A52731-7BCD-16FE-A7A0-6730AF46D3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19</a:t>
            </a:fld>
            <a:endParaRPr lang="es-ES" noProof="0"/>
          </a:p>
        </p:txBody>
      </p:sp>
      <p:pic>
        <p:nvPicPr>
          <p:cNvPr id="6" name="Imagen 5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="" id="{5CDDAF05-C4ED-A375-019B-34E013F19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xmlns:p14="http://schemas.microsoft.com/office/powerpoint/2010/main" xmlns="" id="{B15C134D-5E78-514B-DD35-61DEDAB23802}"/>
              </a:ext>
            </a:extLst>
          </p:cNvPr>
          <p:cNvSpPr txBox="1"/>
          <p:nvPr/>
        </p:nvSpPr>
        <p:spPr>
          <a:xfrm>
            <a:off x="1148065" y="2137240"/>
            <a:ext cx="10118038" cy="2544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4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Uma associação - três níveis</a:t>
            </a:r>
            <a:endParaRPr lang="de-DE" sz="24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Estou consciente da dimensão mundial da Associação? 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Já experimentei a dimensão </a:t>
            </a:r>
            <a:r>
              <a:rPr lang="fr-FR" sz="2000" kern="1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mundial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?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O que é que nós, enquanto província, queremos da região / do mundo?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Como funciona a interação entre a província e a região / entre a província e o nível </a:t>
            </a:r>
            <a:r>
              <a:rPr lang="fr-FR" sz="2000" kern="1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mundial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?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xmlns:p14="http://schemas.microsoft.com/office/powerpoint/2010/main" xmlns="" id="{4C486BF4-E29D-F2DE-D943-2DA6D27403CC}"/>
              </a:ext>
            </a:extLst>
          </p:cNvPr>
          <p:cNvSpPr txBox="1"/>
          <p:nvPr/>
        </p:nvSpPr>
        <p:spPr>
          <a:xfrm>
            <a:off x="4935" y="224853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ORGANIZAÇÃO E </a:t>
            </a:r>
            <a:r>
              <a:rPr lang="es-ES" sz="3600" b="1" dirty="0" smtClean="0">
                <a:latin typeface="+mj-lt"/>
              </a:rPr>
              <a:t>SENTIDO </a:t>
            </a:r>
            <a:r>
              <a:rPr lang="es-ES" sz="3600" b="1" dirty="0">
                <a:latin typeface="+mj-lt"/>
              </a:rPr>
              <a:t>DE PERTENÇA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:p14="http://schemas.microsoft.com/office/powerpoint/2010/main" xmlns="" id="{03765FEC-81E4-CB18-8ACA-561691EE84B5}"/>
              </a:ext>
            </a:extLst>
          </p:cNvPr>
          <p:cNvSpPr txBox="1">
            <a:spLocks/>
          </p:cNvSpPr>
          <p:nvPr/>
        </p:nvSpPr>
        <p:spPr>
          <a:xfrm>
            <a:off x="4935" y="1138684"/>
            <a:ext cx="4227226" cy="4328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es-ES_tradnl" sz="24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Para refletir</a:t>
            </a:r>
            <a:endParaRPr lang="es-ES" sz="24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xmlns:a16="http://schemas.microsoft.com/office/drawing/2014/main" xmlns="" val="3489102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:p14="http://schemas.microsoft.com/office/powerpoint/2010/main" xmlns="" id="{04E1BE55-21B2-E3AB-C383-F322012CB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800" y="1793030"/>
            <a:ext cx="10691199" cy="4067127"/>
          </a:xfrm>
        </p:spPr>
        <p:txBody>
          <a:bodyPr/>
          <a:lstStyle/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269875" algn="l"/>
                <a:tab pos="539750" algn="l"/>
              </a:tabLst>
            </a:pP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1. O que </a:t>
            </a:r>
            <a:r>
              <a:rPr lang="es-ES_tradnl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diz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 o PVA sobre a </a:t>
            </a:r>
            <a:r>
              <a:rPr lang="es-ES_tradnl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organização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 da ASSCC e o </a:t>
            </a:r>
            <a:r>
              <a:rPr lang="es-ES_tradnl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sentido de </a:t>
            </a:r>
            <a:r>
              <a:rPr lang="es-ES_tradnl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pertença</a:t>
            </a:r>
            <a:r>
              <a:rPr lang="es-ES_tradnl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do Salesiano </a:t>
            </a:r>
            <a:r>
              <a:rPr lang="es-ES_tradnl" sz="2000" kern="100" dirty="0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Cooperador e da Salesiana Cooperadora?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2 - Aprofundamento</a:t>
            </a:r>
            <a:b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_tradnl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	a) </a:t>
            </a: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Porque </a:t>
            </a:r>
            <a:r>
              <a:rPr lang="de-DE" sz="2000" kern="100" dirty="0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organização e </a:t>
            </a:r>
            <a:r>
              <a:rPr lang="de-DE" sz="2000" kern="100" dirty="0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sentido de pertença </a:t>
            </a:r>
            <a:r>
              <a:rPr lang="de-DE" sz="2000" kern="100" dirty="0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são c</a:t>
            </a:r>
            <a:r>
              <a:rPr lang="es-ES_tradnl" sz="2000" kern="100" dirty="0" err="1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onsiderações</a:t>
            </a:r>
            <a:r>
              <a:rPr lang="es-ES_tradnl" sz="2000" kern="100" dirty="0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 im</a:t>
            </a:r>
            <a:r>
              <a:rPr lang="es-ES_tradnl" sz="2000" kern="100" dirty="0" smtClean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portantes</a:t>
            </a:r>
            <a:r>
              <a:rPr lang="es-ES_tradnl" sz="2000" kern="100" dirty="0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	b) </a:t>
            </a:r>
            <a:r>
              <a:rPr lang="es-ES_tradnl" sz="2000" kern="100" dirty="0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Como podemos coloca-lo </a:t>
            </a:r>
            <a:r>
              <a:rPr lang="es-ES_tradnl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prática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2000" kern="100" dirty="0" err="1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nas</a:t>
            </a:r>
            <a:r>
              <a:rPr lang="es-ES_tradnl" sz="2000" kern="100" dirty="0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2000" kern="100" dirty="0" err="1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nossas</a:t>
            </a:r>
            <a:r>
              <a:rPr lang="es-ES_tradnl" sz="2000" kern="100" dirty="0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 vidas</a:t>
            </a:r>
            <a: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	c) </a:t>
            </a:r>
            <a:r>
              <a:rPr lang="es-ES" sz="2000" kern="100" dirty="0" smtClean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Boas</a:t>
            </a:r>
            <a:r>
              <a:rPr lang="es-ES" sz="2000" kern="100" dirty="0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práticas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Conclusão</a:t>
            </a:r>
            <a:b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s-ES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Elementos </a:t>
            </a:r>
            <a:r>
              <a:rPr lang="en-U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n-US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reflexão pessoal </a:t>
            </a:r>
            <a:r>
              <a:rPr lang="en-US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en-US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de grupo</a:t>
            </a:r>
            <a:endParaRPr lang="es-ES" sz="2000" dirty="0">
              <a:latin typeface="Gilroy ExtraBold" panose="00000900000000000000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:p14="http://schemas.microsoft.com/office/powerpoint/2010/main" xmlns="" id="{D3C15C69-CF10-8F79-C8EE-4ED7720D12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2</a:t>
            </a:fld>
            <a:endParaRPr lang="es-ES" noProof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:p14="http://schemas.microsoft.com/office/powerpoint/2010/main" xmlns="" id="{4C486BF4-E29D-F2DE-D943-2DA6D27403CC}"/>
              </a:ext>
            </a:extLst>
          </p:cNvPr>
          <p:cNvSpPr txBox="1"/>
          <p:nvPr/>
        </p:nvSpPr>
        <p:spPr>
          <a:xfrm>
            <a:off x="1119800" y="810251"/>
            <a:ext cx="2286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latin typeface="Gilroy Light"/>
              </a:rPr>
              <a:t>A MISSÃO</a:t>
            </a:r>
          </a:p>
        </p:txBody>
      </p:sp>
      <p:pic>
        <p:nvPicPr>
          <p:cNvPr id="6" name="Imagen 5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="" id="{3916B218-2AE6-C65F-7414-CF2AEA43FF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a16="http://schemas.microsoft.com/office/drawing/2014/main" xmlns="" val="8484279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:p14="http://schemas.microsoft.com/office/powerpoint/2010/main" xmlns="" id="{D6D54429-87FA-6A60-F209-D5F0DE65CF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:p14="http://schemas.microsoft.com/office/powerpoint/2010/main" xmlns="" id="{2C43E493-A181-DCEB-1611-453488834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20</a:t>
            </a:fld>
            <a:endParaRPr lang="es-ES" noProof="0"/>
          </a:p>
        </p:txBody>
      </p:sp>
      <p:pic>
        <p:nvPicPr>
          <p:cNvPr id="6" name="Imagen 5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="" id="{CCE308F0-67AC-0FB0-018E-68AD26DF9D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xmlns:p14="http://schemas.microsoft.com/office/powerpoint/2010/main" xmlns="" id="{CEA4116C-5EF8-3466-6A90-288FF5B08D3B}"/>
              </a:ext>
            </a:extLst>
          </p:cNvPr>
          <p:cNvSpPr txBox="1"/>
          <p:nvPr/>
        </p:nvSpPr>
        <p:spPr>
          <a:xfrm>
            <a:off x="1289748" y="2088247"/>
            <a:ext cx="8345373" cy="2771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4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 organização serve a missão</a:t>
            </a:r>
            <a:endParaRPr lang="de-DE" sz="24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Vejo a organização da nossa Associação como um apoio na realização da missão apostólica? Ou a organização do nosso centro local/província/região é um fim em si mesmo?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De quanta organização necessita um centro local "a partir de cima"?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Como funciona a interação com a província? O que é que nós, enquanto centro local, queremos da província?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xmlns:p14="http://schemas.microsoft.com/office/powerpoint/2010/main" xmlns="" id="{4C486BF4-E29D-F2DE-D943-2DA6D27403CC}"/>
              </a:ext>
            </a:extLst>
          </p:cNvPr>
          <p:cNvSpPr txBox="1"/>
          <p:nvPr/>
        </p:nvSpPr>
        <p:spPr>
          <a:xfrm>
            <a:off x="4935" y="214843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ORGANIZAÇÃO E </a:t>
            </a:r>
            <a:r>
              <a:rPr lang="es-ES" sz="3600" b="1" dirty="0" smtClean="0">
                <a:latin typeface="+mj-lt"/>
              </a:rPr>
              <a:t>SENTIDO </a:t>
            </a:r>
            <a:r>
              <a:rPr lang="es-ES" sz="3600" b="1" dirty="0">
                <a:latin typeface="+mj-lt"/>
              </a:rPr>
              <a:t>DE PERTENÇA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:p14="http://schemas.microsoft.com/office/powerpoint/2010/main" xmlns="" id="{03765FEC-81E4-CB18-8ACA-561691EE84B5}"/>
              </a:ext>
            </a:extLst>
          </p:cNvPr>
          <p:cNvSpPr txBox="1">
            <a:spLocks/>
          </p:cNvSpPr>
          <p:nvPr/>
        </p:nvSpPr>
        <p:spPr>
          <a:xfrm>
            <a:off x="14990" y="1109272"/>
            <a:ext cx="4227226" cy="4328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es-ES_tradnl" sz="24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Para refletir</a:t>
            </a:r>
            <a:endParaRPr lang="es-ES" sz="24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xmlns:a16="http://schemas.microsoft.com/office/drawing/2014/main" xmlns="" val="3928329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:p14="http://schemas.microsoft.com/office/powerpoint/2010/main" xmlns="" id="{DBE01340-2971-F6D8-C35D-5CAF9D9D0A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:p14="http://schemas.microsoft.com/office/powerpoint/2010/main" xmlns="" id="{8606BC59-7CAF-E552-4B3E-C97842BFF0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21</a:t>
            </a:fld>
            <a:endParaRPr lang="es-ES" noProof="0"/>
          </a:p>
        </p:txBody>
      </p:sp>
      <p:pic>
        <p:nvPicPr>
          <p:cNvPr id="6" name="Imagen 5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="" id="{DA41B425-2F66-F610-B569-6E4D564C39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xmlns:p14="http://schemas.microsoft.com/office/powerpoint/2010/main" xmlns="" id="{2A035A48-B2F4-17A6-3259-461A0ED130C0}"/>
              </a:ext>
            </a:extLst>
          </p:cNvPr>
          <p:cNvSpPr txBox="1"/>
          <p:nvPr/>
        </p:nvSpPr>
        <p:spPr>
          <a:xfrm>
            <a:off x="879194" y="2337254"/>
            <a:ext cx="10333194" cy="2771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4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Manter um sentimento de pertença</a:t>
            </a:r>
            <a:endParaRPr lang="de-DE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Além disso, devemos ter sempre presente que a renovação anual do compromisso, em particular, ajuda-nos a </a:t>
            </a:r>
            <a:r>
              <a:rPr lang="fr-FR" sz="2000" i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"manter viva a consciência da nossa pertença à Associação e da nossa própria vocação"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(Regulamento, art. 14 § 1): quando foi a última vez que renovei o meu compromisso?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 nossa província assegura que a promessa é renovada regularmente?</a:t>
            </a:r>
            <a:endParaRPr lang="fr-FR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Como é que me sinto quando renovo a minha promessa?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xmlns:p14="http://schemas.microsoft.com/office/powerpoint/2010/main" xmlns="" id="{4C486BF4-E29D-F2DE-D943-2DA6D27403CC}"/>
              </a:ext>
            </a:extLst>
          </p:cNvPr>
          <p:cNvSpPr txBox="1"/>
          <p:nvPr/>
        </p:nvSpPr>
        <p:spPr>
          <a:xfrm>
            <a:off x="0" y="203196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ORGANIZAÇÃO E </a:t>
            </a:r>
            <a:r>
              <a:rPr lang="es-ES" sz="3600" b="1" dirty="0" smtClean="0">
                <a:latin typeface="+mj-lt"/>
              </a:rPr>
              <a:t>SENTIDO </a:t>
            </a:r>
            <a:r>
              <a:rPr lang="es-ES" sz="3600" b="1" dirty="0">
                <a:latin typeface="+mj-lt"/>
              </a:rPr>
              <a:t>DE PERTENÇA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:p14="http://schemas.microsoft.com/office/powerpoint/2010/main" xmlns="" id="{03765FEC-81E4-CB18-8ACA-561691EE84B5}"/>
              </a:ext>
            </a:extLst>
          </p:cNvPr>
          <p:cNvSpPr txBox="1">
            <a:spLocks/>
          </p:cNvSpPr>
          <p:nvPr/>
        </p:nvSpPr>
        <p:spPr>
          <a:xfrm>
            <a:off x="0" y="1109272"/>
            <a:ext cx="4227226" cy="4328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es-ES_tradnl" sz="24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Para refletir</a:t>
            </a:r>
            <a:endParaRPr lang="es-ES" sz="24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xmlns:a16="http://schemas.microsoft.com/office/drawing/2014/main" xmlns="" val="901908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:p14="http://schemas.microsoft.com/office/powerpoint/2010/main" xmlns="" id="{70ECDF2B-A76D-7982-26D5-4C07F8A0F3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:p14="http://schemas.microsoft.com/office/powerpoint/2010/main" xmlns="" id="{F6B74DB3-7D3C-9D02-8FA9-4618D9697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22</a:t>
            </a:fld>
            <a:endParaRPr lang="es-ES" noProof="0"/>
          </a:p>
        </p:txBody>
      </p:sp>
      <p:pic>
        <p:nvPicPr>
          <p:cNvPr id="6" name="Imagen 5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="" id="{B511186B-5120-9492-0523-163068FBB4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xmlns:p14="http://schemas.microsoft.com/office/powerpoint/2010/main" xmlns="" id="{BF82FFB7-CD0C-9CC1-276F-EE11D2E659DE}"/>
              </a:ext>
            </a:extLst>
          </p:cNvPr>
          <p:cNvSpPr txBox="1"/>
          <p:nvPr/>
        </p:nvSpPr>
        <p:spPr>
          <a:xfrm>
            <a:off x="1088005" y="2203231"/>
            <a:ext cx="9374505" cy="3203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4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Disponibilidade para os serviços e </a:t>
            </a:r>
            <a:r>
              <a:rPr lang="fr-FR" sz="2400" b="1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sentido </a:t>
            </a:r>
            <a:r>
              <a:rPr lang="fr-FR" sz="24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de pertença</a:t>
            </a:r>
            <a:endParaRPr lang="de-DE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 organização da Associação precisa de SSCCs que se disponibilizem para os serviços aos vários níveis. Se me disponibilizo, é também um sinal do meu sentido de pertença.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Estou preparado para assumir serviços na Associação?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Por que razão não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estou disposto a disponibilizar-me para um serviço?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O que é que eu 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gostaria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que o centro local/província/região/nível 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mundial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faça para que eu esteja pronto para assumir um serviço?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xmlns:p14="http://schemas.microsoft.com/office/powerpoint/2010/main" xmlns="" id="{4C486BF4-E29D-F2DE-D943-2DA6D27403CC}"/>
              </a:ext>
            </a:extLst>
          </p:cNvPr>
          <p:cNvSpPr txBox="1"/>
          <p:nvPr/>
        </p:nvSpPr>
        <p:spPr>
          <a:xfrm>
            <a:off x="4935" y="211060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ORGANIZAÇÃO E </a:t>
            </a:r>
            <a:r>
              <a:rPr lang="es-ES" sz="3600" b="1" dirty="0" smtClean="0">
                <a:latin typeface="+mj-lt"/>
              </a:rPr>
              <a:t>SENTIDO </a:t>
            </a:r>
            <a:r>
              <a:rPr lang="es-ES" sz="3600" b="1" dirty="0">
                <a:latin typeface="+mj-lt"/>
              </a:rPr>
              <a:t>DE PERTENÇA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:p14="http://schemas.microsoft.com/office/powerpoint/2010/main" xmlns="" id="{03765FEC-81E4-CB18-8ACA-561691EE84B5}"/>
              </a:ext>
            </a:extLst>
          </p:cNvPr>
          <p:cNvSpPr txBox="1">
            <a:spLocks/>
          </p:cNvSpPr>
          <p:nvPr/>
        </p:nvSpPr>
        <p:spPr>
          <a:xfrm>
            <a:off x="0" y="1094282"/>
            <a:ext cx="4227226" cy="4328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es-ES_tradnl" sz="24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Para refletir</a:t>
            </a:r>
            <a:endParaRPr lang="es-ES" sz="24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xmlns:a16="http://schemas.microsoft.com/office/drawing/2014/main" xmlns="" val="256237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:p14="http://schemas.microsoft.com/office/powerpoint/2010/main" xmlns="" id="{F3D62961-2310-F047-FFEA-A86AAC9EC3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23</a:t>
            </a:fld>
            <a:endParaRPr lang="es-ES" noProof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:p14="http://schemas.microsoft.com/office/powerpoint/2010/main" xmlns="" id="{2080E0CF-7720-9F1F-A3B1-6B31DBC12B8B}"/>
              </a:ext>
            </a:extLst>
          </p:cNvPr>
          <p:cNvSpPr txBox="1"/>
          <p:nvPr/>
        </p:nvSpPr>
        <p:spPr>
          <a:xfrm>
            <a:off x="2334074" y="1420535"/>
            <a:ext cx="71217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6000" b="1" dirty="0"/>
              <a:t>GRACIAS</a:t>
            </a:r>
          </a:p>
          <a:p>
            <a:pPr algn="ctr"/>
            <a:r>
              <a:rPr lang="es-ES_tradnl" sz="6000" b="1" dirty="0"/>
              <a:t>GRAZIE</a:t>
            </a:r>
          </a:p>
          <a:p>
            <a:pPr algn="ctr"/>
            <a:r>
              <a:rPr lang="es-ES_tradnl" sz="6000" b="1" dirty="0" smtClean="0"/>
              <a:t>OBRIGADO</a:t>
            </a:r>
            <a:endParaRPr lang="es-ES_tradnl" sz="6000" b="1" dirty="0"/>
          </a:p>
        </p:txBody>
      </p:sp>
      <p:pic>
        <p:nvPicPr>
          <p:cNvPr id="2" name="Imagen 1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="" id="{754CB45B-1257-7AB2-F905-A6CE1F764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a16="http://schemas.microsoft.com/office/drawing/2014/main" xmlns="" val="1090205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:p14="http://schemas.microsoft.com/office/powerpoint/2010/main" xmlns="" id="{04E1BE55-21B2-E3AB-C383-F322012CB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78324"/>
            <a:ext cx="9398833" cy="696635"/>
          </a:xfrm>
        </p:spPr>
        <p:txBody>
          <a:bodyPr/>
          <a:lstStyle/>
          <a:p>
            <a:pPr lvl="0" algn="just">
              <a:lnSpc>
                <a:spcPct val="107000"/>
              </a:lnSpc>
            </a:pP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O que </a:t>
            </a:r>
            <a:r>
              <a:rPr lang="es-ES_tradnl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diz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s-ES_tradnl" sz="2000" kern="100" dirty="0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PVA </a:t>
            </a:r>
            <a:r>
              <a:rPr lang="fr-FR" sz="18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sobre a organização da Associação dos Salesianos Cooperadores e o sentido de pertença do Salesiano </a:t>
            </a:r>
            <a:r>
              <a:rPr lang="fr-FR" sz="18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Cooperador e da Salesiana Cooperadora?</a:t>
            </a:r>
            <a:endParaRPr lang="es-ES" sz="2000" dirty="0">
              <a:latin typeface="Gilroy Light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:p14="http://schemas.microsoft.com/office/powerpoint/2010/main" xmlns="" id="{D3C15C69-CF10-8F79-C8EE-4ED7720D12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3</a:t>
            </a:fld>
            <a:endParaRPr lang="es-ES" noProof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:p14="http://schemas.microsoft.com/office/powerpoint/2010/main" xmlns="" id="{4C486BF4-E29D-F2DE-D943-2DA6D27403CC}"/>
              </a:ext>
            </a:extLst>
          </p:cNvPr>
          <p:cNvSpPr txBox="1"/>
          <p:nvPr/>
        </p:nvSpPr>
        <p:spPr>
          <a:xfrm>
            <a:off x="19925" y="214843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ORGANIZAÇÃO E </a:t>
            </a:r>
            <a:r>
              <a:rPr lang="es-ES" sz="3600" b="1" dirty="0" smtClean="0">
                <a:latin typeface="+mj-lt"/>
              </a:rPr>
              <a:t>SENTIDO </a:t>
            </a:r>
            <a:r>
              <a:rPr lang="es-ES" sz="3600" b="1" dirty="0">
                <a:latin typeface="+mj-lt"/>
              </a:rPr>
              <a:t>DE PERTENÇA</a:t>
            </a:r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="" id="{57B80396-8B28-01CF-BE59-8535651F2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:p14="http://schemas.microsoft.com/office/powerpoint/2010/main" xmlns="" id="{F17EC33E-2F87-1AC4-BFB0-E40DFCA1B5CB}"/>
              </a:ext>
            </a:extLst>
          </p:cNvPr>
          <p:cNvSpPr txBox="1"/>
          <p:nvPr/>
        </p:nvSpPr>
        <p:spPr>
          <a:xfrm>
            <a:off x="1405516" y="1901002"/>
            <a:ext cx="10873304" cy="4805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1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Estatuto</a:t>
            </a:r>
            <a:endParaRPr lang="fr-FR" sz="1800" b="1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fr-FR" sz="2000" kern="1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Capítulo VI: Organização da Associação</a:t>
            </a:r>
          </a:p>
          <a:p>
            <a:pPr marL="285750" indent="-28575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kern="1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Capítulo V: Pertença e formação do Salesiano Cooperador, ver especialmente o art. 28: Valor da pertença</a:t>
            </a:r>
            <a:endParaRPr lang="fr-FR" sz="2000" b="1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  <a:buNone/>
            </a:pPr>
            <a:r>
              <a:rPr lang="de-DE" sz="20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Outros artigos com informações sobre a organização e o </a:t>
            </a:r>
            <a:r>
              <a:rPr lang="de-DE" sz="2000" b="1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sentido </a:t>
            </a:r>
            <a:r>
              <a:rPr lang="de-DE" sz="20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de pertença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5: A associação na Família Salesiana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6: Os Salesianos Cooperadores: Salesianos no mundo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11.º: </a:t>
            </a:r>
            <a:r>
              <a:rPr lang="fr-FR" sz="18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Atividades </a:t>
            </a: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típicas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13.º: </a:t>
            </a:r>
            <a:r>
              <a:rPr lang="fr-FR" sz="18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Patrimônio </a:t>
            </a: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precioso 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21º: Irmãos e irmãs em Dom Bosco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22.º: </a:t>
            </a:r>
            <a:r>
              <a:rPr lang="fr-FR" sz="18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Corresponsáveis na </a:t>
            </a: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missão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23º: Participação e </a:t>
            </a:r>
            <a:r>
              <a:rPr lang="fr-FR" kern="1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vínculo</a:t>
            </a:r>
            <a:r>
              <a:rPr lang="fr-FR" sz="18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com os grupos da Família Salesiana</a:t>
            </a:r>
            <a:endParaRPr lang="de-D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25 - </a:t>
            </a:r>
            <a:r>
              <a:rPr lang="fr-FR" kern="1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Vínculos</a:t>
            </a:r>
            <a:r>
              <a:rPr lang="fr-FR" sz="18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especiais com a Sociedade de São Francisco de Sales e com o </a:t>
            </a:r>
            <a:b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</a:br>
            <a:r>
              <a:rPr lang="fr-FR" sz="18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	    o Instituto das Filhas de Maria Auxiliadora</a:t>
            </a:r>
            <a:endParaRPr lang="es-ES" dirty="0">
              <a:latin typeface="Tenorite Display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a16="http://schemas.microsoft.com/office/drawing/2014/main" xmlns="" val="1530629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:p14="http://schemas.microsoft.com/office/powerpoint/2010/main" xmlns="" id="{7F012A56-383D-87AD-8CD5-22512E8549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:p14="http://schemas.microsoft.com/office/powerpoint/2010/main" xmlns="" id="{B064F8FA-47CF-28DD-8E9E-FF769A698C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4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="" id="{DCA07AE9-8C62-2C2C-B8CB-DD312D496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:p14="http://schemas.microsoft.com/office/powerpoint/2010/main" xmlns="" id="{558C1909-7582-3008-A7B7-F6F22B99006B}"/>
              </a:ext>
            </a:extLst>
          </p:cNvPr>
          <p:cNvSpPr txBox="1"/>
          <p:nvPr/>
        </p:nvSpPr>
        <p:spPr>
          <a:xfrm>
            <a:off x="1465875" y="2163235"/>
            <a:ext cx="9604675" cy="3894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2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Regulamentos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000" kern="1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Capítulo V: Organização da associação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000" kern="100" dirty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Capítulo IV: Adesão e formação dos Salesianos Cooperadores, ver especialmente o art. 14: Sentido de pertença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22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Outros artigos com informações sobre a organização e o </a:t>
            </a:r>
            <a:r>
              <a:rPr lang="de-DE" sz="2200" b="1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sentido </a:t>
            </a:r>
            <a:r>
              <a:rPr lang="de-DE" sz="22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de pertença</a:t>
            </a:r>
            <a:endParaRPr lang="de-DE" sz="22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6.º: Espírito de família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9: 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Vínculos especiais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com a Sociedade de São Francisco de Sales e o Instituto das Filhas de Maria Auxiliadora 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Art. 10: </a:t>
            </a:r>
            <a:r>
              <a:rPr lang="fr-FR" sz="2000" kern="1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Vínculo com </a:t>
            </a:r>
            <a:r>
              <a:rPr lang="fr-FR" sz="2000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os grupos da Família Salesiana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xmlns:p14="http://schemas.microsoft.com/office/powerpoint/2010/main" xmlns="" id="{4C486BF4-E29D-F2DE-D943-2DA6D27403CC}"/>
              </a:ext>
            </a:extLst>
          </p:cNvPr>
          <p:cNvSpPr txBox="1"/>
          <p:nvPr/>
        </p:nvSpPr>
        <p:spPr>
          <a:xfrm>
            <a:off x="4935" y="205292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ORGANIZAÇÃO E </a:t>
            </a:r>
            <a:r>
              <a:rPr lang="es-ES" sz="3600" b="1" dirty="0" smtClean="0">
                <a:latin typeface="+mj-lt"/>
              </a:rPr>
              <a:t>SENTIDO </a:t>
            </a:r>
            <a:r>
              <a:rPr lang="es-ES" sz="3600" b="1" dirty="0">
                <a:latin typeface="+mj-lt"/>
              </a:rPr>
              <a:t>DE PERTENÇA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:p14="http://schemas.microsoft.com/office/powerpoint/2010/main" xmlns="" id="{04E1BE55-21B2-E3AB-C383-F322012CB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02933"/>
            <a:ext cx="9398833" cy="711625"/>
          </a:xfrm>
        </p:spPr>
        <p:txBody>
          <a:bodyPr/>
          <a:lstStyle/>
          <a:p>
            <a:pPr lvl="0" algn="just">
              <a:lnSpc>
                <a:spcPct val="107000"/>
              </a:lnSpc>
            </a:pP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O que </a:t>
            </a:r>
            <a:r>
              <a:rPr lang="es-ES_tradnl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diz</a:t>
            </a:r>
            <a:r>
              <a:rPr lang="es-ES_tradnl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s-ES_tradnl" sz="2000" kern="100" dirty="0" err="1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Pva</a:t>
            </a:r>
            <a:r>
              <a:rPr lang="es-ES_tradnl" sz="2000" kern="100" dirty="0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sobre a organização da Associação dos Salesianos Cooperadores e o sentido de pertença do Salesiano </a:t>
            </a:r>
            <a:r>
              <a:rPr lang="fr-FR" sz="18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Cooperador e da Salesiana Cooperadora?</a:t>
            </a:r>
            <a:endParaRPr lang="es-ES" sz="20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xmlns:a16="http://schemas.microsoft.com/office/drawing/2014/main" xmlns="" val="2690539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:p14="http://schemas.microsoft.com/office/powerpoint/2010/main" xmlns="" id="{04E1BE55-21B2-E3AB-C383-F322012CB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28" y="1139253"/>
            <a:ext cx="10014128" cy="702908"/>
          </a:xfrm>
        </p:spPr>
        <p:txBody>
          <a:bodyPr/>
          <a:lstStyle/>
          <a:p>
            <a:pPr lvl="0">
              <a:lnSpc>
                <a:spcPct val="107000"/>
              </a:lnSpc>
            </a:pPr>
            <a:r>
              <a:rPr lang="fr-CA" sz="20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Porque </a:t>
            </a:r>
            <a:r>
              <a:rPr lang="fr-CA" sz="20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 </a:t>
            </a:r>
            <a:r>
              <a:rPr lang="fr-CA" sz="20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organização e o </a:t>
            </a:r>
            <a:r>
              <a:rPr lang="fr-CA" sz="2000" dirty="0" smtClean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sentido </a:t>
            </a:r>
            <a:r>
              <a:rPr lang="fr-CA" sz="20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de pertença são considerações importantes?</a:t>
            </a:r>
            <a:endParaRPr lang="es-ES" sz="2400" dirty="0">
              <a:latin typeface="Gilroy Light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:p14="http://schemas.microsoft.com/office/powerpoint/2010/main" xmlns="" id="{D3C15C69-CF10-8F79-C8EE-4ED7720D12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5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="" id="{D5C514BC-C380-3988-A9E3-83351C59C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:p14="http://schemas.microsoft.com/office/powerpoint/2010/main" xmlns="" id="{428FA967-9714-7E26-3FE8-FD3C4DF01B53}"/>
              </a:ext>
            </a:extLst>
          </p:cNvPr>
          <p:cNvSpPr txBox="1"/>
          <p:nvPr/>
        </p:nvSpPr>
        <p:spPr>
          <a:xfrm>
            <a:off x="1270540" y="2518236"/>
            <a:ext cx="9622154" cy="2544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 organização serve </a:t>
            </a:r>
            <a:r>
              <a:rPr lang="de-DE" sz="2400" b="1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de-DE" sz="2400" b="1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missão</a:t>
            </a:r>
            <a:endParaRPr lang="de-DE" sz="2400" b="1" kern="100" dirty="0">
              <a:effectLst/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sz="2000" b="1" kern="100" dirty="0"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Deve ser utilizado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para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atingir o nosso objetivo comum</a:t>
            </a:r>
            <a:endParaRPr lang="de-DE" sz="2000" kern="100" dirty="0"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Deve estimular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coordenar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apoiar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disponibilidade dos membros</a:t>
            </a:r>
            <a:endParaRPr lang="de-DE" sz="2000" kern="100" dirty="0"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000" i="1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"A Associação [...] é um instrumento para viver a missão e a comunhão segundo o Projeto de Vida Apostólica". </a:t>
            </a:r>
            <a:r>
              <a:rPr lang="de-DE" sz="2000" i="1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de-DE" sz="2000" i="1" kern="100" dirty="0" smtClean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Estatuto, </a:t>
            </a:r>
            <a:r>
              <a:rPr lang="de-DE" sz="2000" i="1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art. 33)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xmlns:p14="http://schemas.microsoft.com/office/powerpoint/2010/main" xmlns="" id="{4C486BF4-E29D-F2DE-D943-2DA6D27403CC}"/>
              </a:ext>
            </a:extLst>
          </p:cNvPr>
          <p:cNvSpPr txBox="1"/>
          <p:nvPr/>
        </p:nvSpPr>
        <p:spPr>
          <a:xfrm>
            <a:off x="4935" y="199854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ORGANIZAÇÃO E </a:t>
            </a:r>
            <a:r>
              <a:rPr lang="es-ES" sz="3600" b="1" dirty="0" smtClean="0">
                <a:latin typeface="+mj-lt"/>
              </a:rPr>
              <a:t>SENTIDO </a:t>
            </a:r>
            <a:r>
              <a:rPr lang="es-ES" sz="3600" b="1" dirty="0">
                <a:latin typeface="+mj-lt"/>
              </a:rPr>
              <a:t>DE PERTENÇA</a:t>
            </a:r>
          </a:p>
        </p:txBody>
      </p:sp>
    </p:spTree>
    <p:extLst>
      <p:ext uri="{BB962C8B-B14F-4D97-AF65-F5344CB8AC3E}">
        <p14:creationId xmlns:p14="http://schemas.microsoft.com/office/powerpoint/2010/main" xmlns:a16="http://schemas.microsoft.com/office/drawing/2014/main" xmlns="" val="248841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:p14="http://schemas.microsoft.com/office/powerpoint/2010/main" xmlns="" id="{8901B31C-EF2F-B28C-D3C0-EA766DD224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:p14="http://schemas.microsoft.com/office/powerpoint/2010/main" xmlns="" id="{FB9A3757-CAE2-DD2D-9597-B16E34C182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6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="" id="{3935FF07-2754-EB75-C3A5-2CCFCBB29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:p14="http://schemas.microsoft.com/office/powerpoint/2010/main" xmlns="" id="{11D4DAB1-7119-69FD-DF95-B1859C37A6A0}"/>
              </a:ext>
            </a:extLst>
          </p:cNvPr>
          <p:cNvSpPr txBox="1"/>
          <p:nvPr/>
        </p:nvSpPr>
        <p:spPr>
          <a:xfrm>
            <a:off x="1220106" y="2491974"/>
            <a:ext cx="9526904" cy="2544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Uma </a:t>
            </a:r>
            <a:r>
              <a:rPr lang="de-DE" sz="2400" b="1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associação </a:t>
            </a:r>
            <a:r>
              <a:rPr lang="de-DE" sz="2400" b="1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de-DE" sz="2400" b="1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três níveis</a:t>
            </a:r>
            <a:endParaRPr lang="de-DE" sz="2400" b="1" kern="100" dirty="0">
              <a:effectLst/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sz="2000" b="1" kern="100" dirty="0"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 mesma estrutura a todos os níveis: coordenador, administrador, secretário, responsável pela formação, </a:t>
            </a:r>
            <a:r>
              <a:rPr lang="de-DE" sz="2000" kern="100" dirty="0" smtClean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conselho</a:t>
            </a:r>
            <a:r>
              <a:rPr lang="de-DE" sz="2000" kern="100" dirty="0" smtClean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delegados, etc.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Centro local </a:t>
            </a: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= o </a:t>
            </a:r>
            <a:r>
              <a:rPr lang="de-DE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núcleo</a:t>
            </a: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de-DE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célula </a:t>
            </a: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vital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Os níveis provincial e mundial estão </a:t>
            </a:r>
            <a:r>
              <a:rPr lang="de-DE" sz="2000" kern="100" dirty="0" smtClean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seu serviço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xmlns:p14="http://schemas.microsoft.com/office/powerpoint/2010/main" xmlns="" id="{4C486BF4-E29D-F2DE-D943-2DA6D27403CC}"/>
              </a:ext>
            </a:extLst>
          </p:cNvPr>
          <p:cNvSpPr txBox="1"/>
          <p:nvPr/>
        </p:nvSpPr>
        <p:spPr>
          <a:xfrm>
            <a:off x="-7147" y="205264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ORGANIZAÇÃO E </a:t>
            </a:r>
            <a:r>
              <a:rPr lang="es-ES" sz="3600" b="1" dirty="0" smtClean="0">
                <a:latin typeface="+mj-lt"/>
              </a:rPr>
              <a:t>SENTIDO </a:t>
            </a:r>
            <a:r>
              <a:rPr lang="es-ES" sz="3600" b="1" dirty="0">
                <a:latin typeface="+mj-lt"/>
              </a:rPr>
              <a:t>DE PERTENÇA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:p14="http://schemas.microsoft.com/office/powerpoint/2010/main" xmlns="" id="{04E1BE55-21B2-E3AB-C383-F322012CBDC8}"/>
              </a:ext>
            </a:extLst>
          </p:cNvPr>
          <p:cNvSpPr txBox="1">
            <a:spLocks/>
          </p:cNvSpPr>
          <p:nvPr/>
        </p:nvSpPr>
        <p:spPr>
          <a:xfrm>
            <a:off x="0" y="1112991"/>
            <a:ext cx="10014128" cy="7029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fr-CA" sz="20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Porque </a:t>
            </a:r>
            <a:r>
              <a:rPr lang="fr-CA" sz="20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 organização e o sentido de pertença são considerações importantes?</a:t>
            </a:r>
            <a:endParaRPr lang="es-ES" sz="20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xmlns:a16="http://schemas.microsoft.com/office/drawing/2014/main" xmlns="" val="2550441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:p14="http://schemas.microsoft.com/office/powerpoint/2010/main" xmlns="" id="{C8503758-C41E-4126-1D4C-0796D5DD3E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:p14="http://schemas.microsoft.com/office/powerpoint/2010/main" xmlns="" id="{7D171E20-13D1-D40E-E829-56B55CB00A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7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="" id="{2EF6E6DB-0BD7-1296-8D3E-D128D9766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:p14="http://schemas.microsoft.com/office/powerpoint/2010/main" xmlns="" id="{D7C08FC5-6A5A-8DDC-B35E-195D9BC9BF78}"/>
              </a:ext>
            </a:extLst>
          </p:cNvPr>
          <p:cNvSpPr txBox="1"/>
          <p:nvPr/>
        </p:nvSpPr>
        <p:spPr>
          <a:xfrm>
            <a:off x="1089940" y="2518236"/>
            <a:ext cx="9088381" cy="2182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Aspectos importantes da organização da nossa Associação</a:t>
            </a:r>
            <a:endParaRPr lang="de-DE" sz="24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b="1" kern="100" dirty="0">
              <a:latin typeface="Tenorite Display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Uma organização flexível e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colegial</a:t>
            </a:r>
            <a:endParaRPr lang="de-DE" sz="2000" kern="100" dirty="0"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Uma organização que se adapta às realidades </a:t>
            </a:r>
            <a:r>
              <a:rPr lang="de-DE" sz="2000" kern="100" dirty="0" smtClean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 campo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Uma </a:t>
            </a:r>
            <a:r>
              <a:rPr lang="de-DE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associação com ligações à Igreja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universal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xmlns:p14="http://schemas.microsoft.com/office/powerpoint/2010/main" xmlns="" id="{4C486BF4-E29D-F2DE-D943-2DA6D27403CC}"/>
              </a:ext>
            </a:extLst>
          </p:cNvPr>
          <p:cNvSpPr txBox="1"/>
          <p:nvPr/>
        </p:nvSpPr>
        <p:spPr>
          <a:xfrm>
            <a:off x="0" y="187129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ORGANIZAÇÃO E </a:t>
            </a:r>
            <a:r>
              <a:rPr lang="es-ES" sz="3600" b="1" dirty="0" smtClean="0">
                <a:latin typeface="+mj-lt"/>
              </a:rPr>
              <a:t>SENTIDO </a:t>
            </a:r>
            <a:r>
              <a:rPr lang="es-ES" sz="3600" b="1" dirty="0">
                <a:latin typeface="+mj-lt"/>
              </a:rPr>
              <a:t>DE PERTENÇA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:p14="http://schemas.microsoft.com/office/powerpoint/2010/main" xmlns="" id="{04E1BE55-21B2-E3AB-C383-F322012CBDC8}"/>
              </a:ext>
            </a:extLst>
          </p:cNvPr>
          <p:cNvSpPr txBox="1">
            <a:spLocks/>
          </p:cNvSpPr>
          <p:nvPr/>
        </p:nvSpPr>
        <p:spPr>
          <a:xfrm>
            <a:off x="19228" y="1139253"/>
            <a:ext cx="10014128" cy="7029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fr-CA" sz="20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Porque </a:t>
            </a:r>
            <a:r>
              <a:rPr lang="fr-CA" sz="20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 organização e o sentido de pertença são considerações importantes?</a:t>
            </a:r>
            <a:endParaRPr lang="es-ES" sz="20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xmlns:a16="http://schemas.microsoft.com/office/drawing/2014/main" xmlns="" val="763176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:p14="http://schemas.microsoft.com/office/powerpoint/2010/main" xmlns:a14="http://schemas.microsoft.com/office/drawing/2010/main" xmlns="" id="{C0AB937C-9EC0-A6AA-637A-7DA4B76F68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:p14="http://schemas.microsoft.com/office/powerpoint/2010/main" xmlns:a14="http://schemas.microsoft.com/office/drawing/2010/main" xmlns="" id="{2673F200-0603-AE93-91E3-91AF6E4969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8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:a14="http://schemas.microsoft.com/office/drawing/2010/main" xmlns="" id="{23067E19-C852-C143-09F3-DDE0C39372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:p14="http://schemas.microsoft.com/office/powerpoint/2010/main" xmlns:a14="http://schemas.microsoft.com/office/drawing/2010/main" xmlns="" id="{11AF32D3-35C5-C176-F926-710A3E37C9F4}"/>
              </a:ext>
            </a:extLst>
          </p:cNvPr>
          <p:cNvSpPr txBox="1"/>
          <p:nvPr/>
        </p:nvSpPr>
        <p:spPr>
          <a:xfrm>
            <a:off x="985413" y="1842161"/>
            <a:ext cx="9271800" cy="847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DE" sz="20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Sem organização, sem pertença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Pertencemos ao </a:t>
            </a:r>
            <a:r>
              <a:rPr lang="es-ES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SSCC </a:t>
            </a:r>
            <a:r>
              <a:rPr lang="es-ES" sz="2000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 vários níveis</a:t>
            </a:r>
            <a:endParaRPr lang="de-DE" kern="100" dirty="0">
              <a:latin typeface="Tenorite Display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Grafik 6" descr="Ein Bild, das Text, Grafiken, Grafikdesign, Kreis enthält.&#10;&#10;KI-generierte Inhalte können fehlerhaft sein.">
            <a:extLst>
              <a:ext uri="{FF2B5EF4-FFF2-40B4-BE49-F238E27FC236}">
                <a16:creationId xmlns:a16="http://schemas.microsoft.com/office/drawing/2014/main" xmlns:p14="http://schemas.microsoft.com/office/powerpoint/2010/main" xmlns:a14="http://schemas.microsoft.com/office/drawing/2010/main" xmlns="" id="{864B1F2C-CFF4-EAB5-A49D-E980DD8F4AF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:p14="http://schemas.microsoft.com/office/powerpoint/2010/main" xmlns:a16="http://schemas.microsoft.com/office/drawing/2014/main" xmlns="" val="0"/>
              </a:ext>
            </a:extLst>
          </a:blip>
          <a:srcRect l="9659" t="-2675" r="12244" b="1571"/>
          <a:stretch/>
        </p:blipFill>
        <p:spPr>
          <a:xfrm>
            <a:off x="2713220" y="2683239"/>
            <a:ext cx="5696262" cy="4137286"/>
          </a:xfrm>
          <a:prstGeom prst="rect">
            <a:avLst/>
          </a:prstGeom>
        </p:spPr>
      </p:pic>
      <p:sp>
        <p:nvSpPr>
          <p:cNvPr id="8" name="CuadroTexto 2">
            <a:extLst>
              <a:ext uri="{FF2B5EF4-FFF2-40B4-BE49-F238E27FC236}">
                <a16:creationId xmlns:a16="http://schemas.microsoft.com/office/drawing/2014/main" xmlns:p14="http://schemas.microsoft.com/office/powerpoint/2010/main" xmlns:a14="http://schemas.microsoft.com/office/drawing/2010/main" xmlns="" id="{4C486BF4-E29D-F2DE-D943-2DA6D27403CC}"/>
              </a:ext>
            </a:extLst>
          </p:cNvPr>
          <p:cNvSpPr txBox="1"/>
          <p:nvPr/>
        </p:nvSpPr>
        <p:spPr>
          <a:xfrm>
            <a:off x="12081" y="234343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ORGANIZAÇÃO E </a:t>
            </a:r>
            <a:r>
              <a:rPr lang="es-ES" sz="3600" b="1" dirty="0" smtClean="0">
                <a:latin typeface="+mj-lt"/>
              </a:rPr>
              <a:t>SENTIDO </a:t>
            </a:r>
            <a:r>
              <a:rPr lang="es-ES" sz="3600" b="1" dirty="0">
                <a:latin typeface="+mj-lt"/>
              </a:rPr>
              <a:t>DE PERTENÇA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:p14="http://schemas.microsoft.com/office/powerpoint/2010/main" xmlns:a14="http://schemas.microsoft.com/office/drawing/2010/main" xmlns="" id="{04E1BE55-21B2-E3AB-C383-F322012CBDC8}"/>
              </a:ext>
            </a:extLst>
          </p:cNvPr>
          <p:cNvSpPr txBox="1">
            <a:spLocks/>
          </p:cNvSpPr>
          <p:nvPr/>
        </p:nvSpPr>
        <p:spPr>
          <a:xfrm>
            <a:off x="0" y="1014966"/>
            <a:ext cx="10014128" cy="7029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fr-CA" sz="20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Porque </a:t>
            </a:r>
            <a:r>
              <a:rPr lang="fr-CA" sz="20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 organização e o sentido de pertença são considerações importantes?</a:t>
            </a:r>
            <a:endParaRPr lang="es-ES" sz="20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a16="http://schemas.microsoft.com/office/drawing/2014/main" xmlns="" val="183285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:p14="http://schemas.microsoft.com/office/powerpoint/2010/main" xmlns="" id="{52D875B7-F982-BC64-F7D8-4A731E18F4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:p14="http://schemas.microsoft.com/office/powerpoint/2010/main" xmlns="" id="{63BCB973-96E5-9900-FBF5-898BCB27A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9</a:t>
            </a:fld>
            <a:endParaRPr lang="es-ES" noProof="0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xmlns:p14="http://schemas.microsoft.com/office/powerpoint/2010/main" xmlns="" id="{D62518D9-D794-C0B8-EA55-37692E5D8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76" y="5680275"/>
            <a:ext cx="1478836" cy="108223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:p14="http://schemas.microsoft.com/office/powerpoint/2010/main" xmlns="" id="{74BC25F3-6481-35A2-82D8-3884E8FA44A3}"/>
              </a:ext>
            </a:extLst>
          </p:cNvPr>
          <p:cNvSpPr txBox="1"/>
          <p:nvPr/>
        </p:nvSpPr>
        <p:spPr>
          <a:xfrm>
            <a:off x="1414354" y="2536641"/>
            <a:ext cx="9012554" cy="2840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400" b="1" kern="100" dirty="0" err="1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Diferentes aspectos </a:t>
            </a:r>
            <a:r>
              <a:rPr lang="de-DE" sz="2400" b="1" kern="100" dirty="0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da </a:t>
            </a:r>
            <a:r>
              <a:rPr lang="de-DE" sz="2400" b="1" kern="100" dirty="0" err="1">
                <a:effectLst/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pertença</a:t>
            </a:r>
            <a:endParaRPr lang="de-DE" sz="2400" kern="100" dirty="0">
              <a:effectLst/>
              <a:latin typeface="Gilroy Light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b="1" kern="100" dirty="0">
              <a:latin typeface="Tenorite Display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Certas formalidades: pedido de admissão, aceitação pela organização, integração na vida e nas </a:t>
            </a:r>
            <a:r>
              <a:rPr lang="de-DE" sz="2000" kern="100" dirty="0" smtClean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atividades </a:t>
            </a:r>
            <a:r>
              <a:rPr lang="de-DE" sz="2000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da associação, etc.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Ser membro </a:t>
            </a: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da </a:t>
            </a:r>
            <a:r>
              <a:rPr lang="de-DE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ASSCC </a:t>
            </a:r>
            <a:r>
              <a:rPr lang="de-DE" sz="2000" kern="100" dirty="0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de-DE" sz="2000" kern="100" dirty="0" err="1">
                <a:effectLst/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vocação</a:t>
            </a:r>
            <a:endParaRPr lang="de-DE" sz="2000" kern="100" dirty="0">
              <a:effectLst/>
              <a:latin typeface="Gilroy Ligh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DE" sz="2000" b="1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Os </a:t>
            </a:r>
            <a:r>
              <a:rPr lang="de-DE" sz="2000" b="1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aspectos formais </a:t>
            </a:r>
            <a:r>
              <a:rPr lang="de-DE" sz="2000" b="1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da </a:t>
            </a:r>
            <a:r>
              <a:rPr lang="de-DE" sz="2000" b="1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organização nunca devem ser </a:t>
            </a:r>
            <a:r>
              <a:rPr lang="de-DE" sz="2000" b="1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mais </a:t>
            </a:r>
            <a:r>
              <a:rPr lang="de-DE" sz="2000" b="1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importantes do que o discernimento </a:t>
            </a:r>
            <a:r>
              <a:rPr lang="de-DE" sz="2000" b="1" kern="100" dirty="0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da </a:t>
            </a:r>
            <a:r>
              <a:rPr lang="de-DE" sz="2000" b="1" kern="100" dirty="0" err="1">
                <a:latin typeface="Gilroy Light"/>
                <a:ea typeface="Calibri" panose="020F0502020204030204" pitchFamily="34" charset="0"/>
                <a:cs typeface="Times New Roman" panose="02020603050405020304" pitchFamily="18" charset="0"/>
              </a:rPr>
              <a:t>vocação</a:t>
            </a:r>
            <a:endParaRPr lang="es-ES" dirty="0">
              <a:latin typeface="Tenorite Display" panose="00000500000000000000" pitchFamily="2" charset="0"/>
            </a:endParaRPr>
          </a:p>
        </p:txBody>
      </p:sp>
      <p:sp>
        <p:nvSpPr>
          <p:cNvPr id="7" name="CuadroTexto 2">
            <a:extLst>
              <a:ext uri="{FF2B5EF4-FFF2-40B4-BE49-F238E27FC236}">
                <a16:creationId xmlns:a16="http://schemas.microsoft.com/office/drawing/2014/main" xmlns:p14="http://schemas.microsoft.com/office/powerpoint/2010/main" xmlns="" id="{4C486BF4-E29D-F2DE-D943-2DA6D27403CC}"/>
              </a:ext>
            </a:extLst>
          </p:cNvPr>
          <p:cNvSpPr txBox="1"/>
          <p:nvPr/>
        </p:nvSpPr>
        <p:spPr>
          <a:xfrm>
            <a:off x="4238" y="214845"/>
            <a:ext cx="1017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latin typeface="+mj-lt"/>
              </a:rPr>
              <a:t>ORGANIZAÇÃO E </a:t>
            </a:r>
            <a:r>
              <a:rPr lang="es-ES" sz="3600" b="1" dirty="0" smtClean="0">
                <a:latin typeface="+mj-lt"/>
              </a:rPr>
              <a:t>SENTIDO </a:t>
            </a:r>
            <a:r>
              <a:rPr lang="es-ES" sz="3600" b="1" dirty="0">
                <a:latin typeface="+mj-lt"/>
              </a:rPr>
              <a:t>DE PERTENÇA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:p14="http://schemas.microsoft.com/office/powerpoint/2010/main" xmlns="" id="{04E1BE55-21B2-E3AB-C383-F322012CBDC8}"/>
              </a:ext>
            </a:extLst>
          </p:cNvPr>
          <p:cNvSpPr txBox="1">
            <a:spLocks/>
          </p:cNvSpPr>
          <p:nvPr/>
        </p:nvSpPr>
        <p:spPr>
          <a:xfrm>
            <a:off x="640665" y="1254663"/>
            <a:ext cx="10014128" cy="7029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r>
              <a:rPr lang="fr-CA" sz="20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Porque </a:t>
            </a:r>
            <a:r>
              <a:rPr lang="fr-CA" sz="2000" dirty="0" smtClean="0">
                <a:latin typeface="Gilroy Light"/>
                <a:ea typeface="Calibri" panose="020F0502020204030204" pitchFamily="34" charset="0"/>
                <a:cs typeface="Mangal" panose="02040503050203030202" pitchFamily="18" charset="0"/>
              </a:rPr>
              <a:t>a organização e o sentido de pertença são considerações importantes?</a:t>
            </a:r>
            <a:endParaRPr lang="es-ES" sz="2000" dirty="0">
              <a:latin typeface="Gilroy Light"/>
            </a:endParaRPr>
          </a:p>
        </p:txBody>
      </p:sp>
    </p:spTree>
    <p:extLst>
      <p:ext uri="{BB962C8B-B14F-4D97-AF65-F5344CB8AC3E}">
        <p14:creationId xmlns:p14="http://schemas.microsoft.com/office/powerpoint/2010/main" xmlns:a16="http://schemas.microsoft.com/office/drawing/2014/main" xmlns="" val="23316123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2" id="{51F9C6D5-44D6-4E93-94D8-F5184FDF665D}" vid="{E9DD869F-DBC3-4F83-BAB8-8D82F50FD00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0DF048F32DB8448AA720353755F3BB3" ma:contentTypeVersion="13" ma:contentTypeDescription="Crear nuevo documento." ma:contentTypeScope="" ma:versionID="185c6a85e1b1288c057cf2e24605fae4">
  <xsd:schema xmlns:xsd="http://www.w3.org/2001/XMLSchema" xmlns:xs="http://www.w3.org/2001/XMLSchema" xmlns:p="http://schemas.microsoft.com/office/2006/metadata/properties" xmlns:ns2="0d4f03e2-9ef2-4e5f-843a-cbc3f4d02c2f" xmlns:ns3="ba791f32-ba25-4a05-b83f-0a2579457002" targetNamespace="http://schemas.microsoft.com/office/2006/metadata/properties" ma:root="true" ma:fieldsID="138ea360d020399dd8f8a687ea33cf1e" ns2:_="" ns3:_="">
    <xsd:import namespace="0d4f03e2-9ef2-4e5f-843a-cbc3f4d02c2f"/>
    <xsd:import namespace="ba791f32-ba25-4a05-b83f-0a25794570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4f03e2-9ef2-4e5f-843a-cbc3f4d02c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26262c4-5143-49c3-854c-de4bf521f93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791f32-ba25-4a05-b83f-0a257945700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7aa18120-de7d-45c5-a506-5e11adcb2b58}" ma:internalName="TaxCatchAll" ma:showField="CatchAllData" ma:web="ba791f32-ba25-4a05-b83f-0a25794570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791f32-ba25-4a05-b83f-0a2579457002" xsi:nil="true"/>
    <lcf76f155ced4ddcb4097134ff3c332f xmlns="0d4f03e2-9ef2-4e5f-843a-cbc3f4d02c2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F05EA7-8FE6-455F-90A9-711C3579F6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4f03e2-9ef2-4e5f-843a-cbc3f4d02c2f"/>
    <ds:schemaRef ds:uri="ba791f32-ba25-4a05-b83f-0a25794570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5BAB77-79E1-4739-AA51-10C9079186D6}">
  <ds:schemaRefs>
    <ds:schemaRef ds:uri="http://schemas.microsoft.com/office/infopath/2007/PartnerControls"/>
    <ds:schemaRef ds:uri="ba791f32-ba25-4a05-b83f-0a2579457002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0d4f03e2-9ef2-4e5f-843a-cbc3f4d02c2f"/>
    <ds:schemaRef ds:uri="http://purl.org/dc/dcmitype/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1597</Words>
  <Application>Microsoft Office PowerPoint</Application>
  <PresentationFormat>Personalizar</PresentationFormat>
  <Paragraphs>176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Tema de Office</vt:lpstr>
      <vt:lpstr>RECURSO PARA FORMAÇÃO  O PVA: NOSSA CARTEIRA DE IDENTIDADE NA IGREJA,  NA FAMÍLIA SALESIANA E NA SOCIEDADE   TEMA: ORGANIZAÇÃO E SENTIDO DE PERTENÇA</vt:lpstr>
      <vt:lpstr>1. O que diz o PVA sobre a organização da ASSCC e o sentido de pertença do Salesiano Cooperador e da Salesiana Cooperadora?  2 - Aprofundamento  a) Porque a organização e o sentido de pertença são considerações importantes?   b) Como podemos coloca-lo em prática nas nossas vidas  c) Boas práticas  3. Conclusão  4. Elementos de reflexão pessoal e de grupo</vt:lpstr>
      <vt:lpstr>O que diz o PVA sobre a organização da Associação dos Salesianos Cooperadores e o sentido de pertença do Salesiano Cooperador e da Salesiana Cooperadora?</vt:lpstr>
      <vt:lpstr>O que diz o Pva sobre a organização da Associação dos Salesianos Cooperadores e o sentido de pertença do Salesiano Cooperador e da Salesiana Cooperadora?</vt:lpstr>
      <vt:lpstr>Porque a organização e o sentido de pertença são considerações importantes?</vt:lpstr>
      <vt:lpstr>Slide 6</vt:lpstr>
      <vt:lpstr>Slide 7</vt:lpstr>
      <vt:lpstr>Slide 8</vt:lpstr>
      <vt:lpstr>Slide 9</vt:lpstr>
      <vt:lpstr>Slide 10</vt:lpstr>
      <vt:lpstr>Slide 11</vt:lpstr>
      <vt:lpstr>Slide 12</vt:lpstr>
      <vt:lpstr>Como podemos coloca-lo em prática nas nossas vidas?</vt:lpstr>
      <vt:lpstr>Slide 14</vt:lpstr>
      <vt:lpstr>Slide 15</vt:lpstr>
      <vt:lpstr>Slide 16</vt:lpstr>
      <vt:lpstr>Conclusão</vt:lpstr>
      <vt:lpstr>Para refletir</vt:lpstr>
      <vt:lpstr>Slide 19</vt:lpstr>
      <vt:lpstr>Slide 20</vt:lpstr>
      <vt:lpstr>Slide 21</vt:lpstr>
      <vt:lpstr>Slide 22</vt:lpstr>
      <vt:lpstr>Slide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 León Salesianos Cooperadores</dc:creator>
  <cp:keywords>, docId:75FDBC4170394A9EA930C98742E49289</cp:keywords>
  <cp:lastModifiedBy>hp</cp:lastModifiedBy>
  <cp:revision>96</cp:revision>
  <dcterms:created xsi:type="dcterms:W3CDTF">2023-06-13T10:29:07Z</dcterms:created>
  <dcterms:modified xsi:type="dcterms:W3CDTF">2025-05-12T17:21:58Z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0x01010010DF048F32DB8448AA720353755F3BB3</vt:lpwstr>
  </property>
  <property fmtid="{D5CDD505-2E9C-101B-9397-08002B2CF9AE}" pid="3" name="MediaServiceImageTags">
    <vt:lpwstr/>
  </property>
</Properties>
</file>