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83" r:id="rId6"/>
    <p:sldId id="302" r:id="rId7"/>
    <p:sldId id="308" r:id="rId8"/>
    <p:sldId id="303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06" r:id="rId21"/>
    <p:sldId id="325" r:id="rId22"/>
    <p:sldId id="320" r:id="rId23"/>
    <p:sldId id="321" r:id="rId24"/>
    <p:sldId id="322" r:id="rId25"/>
    <p:sldId id="323" r:id="rId26"/>
    <p:sldId id="301" r:id="rId27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637" autoAdjust="0"/>
    <p:restoredTop sz="94718" autoAdjust="0"/>
  </p:normalViewPr>
  <p:slideViewPr>
    <p:cSldViewPr snapToGrid="0">
      <p:cViewPr varScale="1">
        <p:scale>
          <a:sx n="71" d="100"/>
          <a:sy n="71" d="100"/>
        </p:scale>
        <p:origin x="66" y="186"/>
      </p:cViewPr>
      <p:guideLst/>
    </p:cSldViewPr>
  </p:slideViewPr>
  <p:outlineViewPr>
    <p:cViewPr>
      <p:scale>
        <a:sx n="33" d="100"/>
        <a:sy n="33" d="100"/>
      </p:scale>
      <p:origin x="0" y="-325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-23462"/>
    </p:cViewPr>
  </p:sorterViewPr>
  <p:notesViewPr>
    <p:cSldViewPr snapToGrid="0">
      <p:cViewPr varScale="1">
        <p:scale>
          <a:sx n="86" d="100"/>
          <a:sy n="86" d="100"/>
        </p:scale>
        <p:origin x="30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Relationship Id="rId35" Type="http://schemas.microsoft.com/office/2018/10/relationships/authors" Target="author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B129C17-9205-4554-BF5C-070656C216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B41E939-D5BE-4B7F-BCD2-05DCC4E5E8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F58C64D-66BC-4563-89FD-54DD4A2A4C9D}" type="datetime1">
              <a:rPr lang="es-ES" smtClean="0"/>
              <a:t>16/05/2025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1800B1-1D76-46D4-ADAF-FD5EA7AFBE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CBFA674-DC58-422B-8963-09FD1B05ED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A42FE58-2C2A-433E-A3EF-B39ACF9731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3565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CFEAA-907C-4EDC-A00E-1E4C041D46F2}" type="datetime1">
              <a:rPr lang="es-ES" smtClean="0"/>
              <a:t>16/05/2025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97DC217-DF71-1A49-B3EA-559F1F43B0FF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02038"/>
            <a:ext cx="9500507" cy="806675"/>
          </a:xfrm>
        </p:spPr>
        <p:txBody>
          <a:bodyPr rtlCol="0"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dirty="0"/>
              <a:t>Haga clic para editar el estilo de subtítulo del patrón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1" name="Forma libre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9" name="Forma libre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orma libre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/>
            </a:p>
          </p:txBody>
        </p:sp>
        <p:sp>
          <p:nvSpPr>
            <p:cNvPr id="16" name="Forma libre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/>
            </a:p>
          </p:txBody>
        </p:sp>
      </p:grpSp>
      <p:sp>
        <p:nvSpPr>
          <p:cNvPr id="22" name="Forma libre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8" name="Forma libre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pic>
        <p:nvPicPr>
          <p:cNvPr id="7" name="Imagen 6" descr="Un letrero de color blanco&#10;&#10;Descripción generada automáticamente con confianza media">
            <a:extLst>
              <a:ext uri="{FF2B5EF4-FFF2-40B4-BE49-F238E27FC236}">
                <a16:creationId xmlns:a16="http://schemas.microsoft.com/office/drawing/2014/main" id="{C94B1175-9C9B-CA2F-5155-EAF301EAD3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481" y="4839419"/>
            <a:ext cx="1681144" cy="1802920"/>
          </a:xfrm>
          <a:prstGeom prst="rect">
            <a:avLst/>
          </a:prstGeom>
        </p:spPr>
      </p:pic>
      <p:sp>
        <p:nvSpPr>
          <p:cNvPr id="8" name="Marcador de número de diapositiva 5">
            <a:extLst>
              <a:ext uri="{FF2B5EF4-FFF2-40B4-BE49-F238E27FC236}">
                <a16:creationId xmlns:a16="http://schemas.microsoft.com/office/drawing/2014/main" id="{12F34E13-2D32-9E98-56B7-55A4AD6289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ido 2-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orma libre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/>
            </a:p>
          </p:txBody>
        </p:sp>
        <p:sp>
          <p:nvSpPr>
            <p:cNvPr id="14" name="Forma libre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ido 3-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libre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4-1 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528319"/>
            <a:ext cx="9779182" cy="4828497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6" name="Forma libre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orma libre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  <p:sp>
          <p:nvSpPr>
            <p:cNvPr id="8" name="Forma libre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</p:grp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75474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ido 4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>
              <a:latin typeface="+mn-lt"/>
            </a:endParaRPr>
          </a:p>
        </p:txBody>
      </p:sp>
      <p:sp>
        <p:nvSpPr>
          <p:cNvPr id="6" name="Forma libre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orma libre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  <p:sp>
          <p:nvSpPr>
            <p:cNvPr id="8" name="Forma libre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</p:grp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4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05689"/>
            <a:ext cx="4663440" cy="3351127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6" name="Forma libre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orma libre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  <p:sp>
          <p:nvSpPr>
            <p:cNvPr id="8" name="Forma libre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</p:grp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005689"/>
            <a:ext cx="4663440" cy="3351127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869259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ido 4-2 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6" name="Forma libre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orma libre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  <p:sp>
          <p:nvSpPr>
            <p:cNvPr id="8" name="Forma libre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</p:grp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5" name="Marcador de contenido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4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003804"/>
            <a:ext cx="3218688" cy="3351127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>
              <a:latin typeface="+mn-lt"/>
            </a:endParaRPr>
          </a:p>
        </p:txBody>
      </p:sp>
      <p:sp>
        <p:nvSpPr>
          <p:cNvPr id="6" name="Forma libre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>
              <a:latin typeface="+mn-lt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orma libre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  <p:sp>
          <p:nvSpPr>
            <p:cNvPr id="8" name="Forma libre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</p:grp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003804"/>
            <a:ext cx="3173279" cy="3351127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003804"/>
            <a:ext cx="3173279" cy="3351127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1346471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4-3 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>
              <a:latin typeface="+mn-lt"/>
            </a:endParaRPr>
          </a:p>
        </p:txBody>
      </p:sp>
      <p:sp>
        <p:nvSpPr>
          <p:cNvPr id="6" name="Forma libre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>
              <a:latin typeface="+mn-lt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orma libre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  <p:sp>
          <p:nvSpPr>
            <p:cNvPr id="8" name="Forma libre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</p:grp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5" name="Marcador de contenido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9" name="Marcador de contenido 2">
            <a:extLst>
              <a:ext uri="{FF2B5EF4-FFF2-40B4-BE49-F238E27FC236}">
                <a16:creationId xmlns:a16="http://schemas.microsoft.com/office/drawing/2014/main" id="{142C055D-747F-98A1-F51F-90E1F4FE7B1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167491" y="1999912"/>
            <a:ext cx="3218687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do el equip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6" name="Marcador de posición de imagen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31" name="Marcador de texto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32" name="Marcador de texto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33" name="Marcador de posición de imagen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34" name="Marcador de texto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35" name="Marcador de texto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36" name="Marcador de posición de imagen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37" name="Marcador de texto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38" name="Marcador de texto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39" name="Marcador de posición de imagen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0" name="Marcador de texto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41" name="Marcador de texto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42" name="Marcador de posición de imagen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3" name="Marcador de texto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44" name="Marcador de texto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45" name="Marcador de posición de imagen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6" name="Marcador de texto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47" name="Marcador de texto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48" name="Marcador de posición de imagen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9" name="Marcador de texto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50" name="Marcador de texto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51" name="Marcador de posición de imagen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52" name="Marcador de texto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53" name="Marcador de texto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23" name="Marcador de número de diapositiva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ángulo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493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1" name="Título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6" name="Marcador de posición de imagen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0" name="Marcador de texto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11" name="Marcador de texto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7" name="Marcador de posición de imagen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2" name="Marcador de texto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13" name="Marcador de texto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8" name="Marcador de posición de imagen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4" name="Marcador de texto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15" name="Marcador de texto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9" name="Marcador de posición de imagen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6" name="Marcador de texto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17" name="Marcador de texto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9" name="Forma libre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1" name="Forma libre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5" name="Forma libre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7" name="Forma libre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8" name="Forma libre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9" name="Forma libre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pic>
        <p:nvPicPr>
          <p:cNvPr id="2" name="Imagen 1" descr="Un letrero de color blanco&#10;&#10;Descripción generada automáticamente con confianza media">
            <a:extLst>
              <a:ext uri="{FF2B5EF4-FFF2-40B4-BE49-F238E27FC236}">
                <a16:creationId xmlns:a16="http://schemas.microsoft.com/office/drawing/2014/main" id="{A1C26168-0CC5-0CC0-9215-67F677F8C9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60703" y="2807811"/>
            <a:ext cx="1132544" cy="1214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rma libre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539075"/>
            <a:ext cx="6245912" cy="1406101"/>
          </a:xfrm>
        </p:spPr>
        <p:txBody>
          <a:bodyPr rtlCol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orma libre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/>
            </a:p>
          </p:txBody>
        </p:sp>
        <p:sp>
          <p:nvSpPr>
            <p:cNvPr id="16" name="Forma libre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/>
            </a:p>
          </p:txBody>
        </p:sp>
      </p:grpSp>
      <p:sp>
        <p:nvSpPr>
          <p:cNvPr id="17" name="Forma libre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8" name="Forma libre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396FEF22-4534-8FAD-0940-F8473EB7CE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inalizar diaposi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7896" y="3598850"/>
            <a:ext cx="6220277" cy="2247219"/>
          </a:xfrm>
        </p:spPr>
        <p:txBody>
          <a:bodyPr rtlCol="0"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orma libre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/>
            </a:p>
          </p:txBody>
        </p:sp>
        <p:sp>
          <p:nvSpPr>
            <p:cNvPr id="16" name="Forma libre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/>
            </a:p>
          </p:txBody>
        </p:sp>
      </p:grpSp>
      <p:sp>
        <p:nvSpPr>
          <p:cNvPr id="22" name="Forma libre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7" name="Forma libre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76175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2" name="Forma libre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78427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4" name="Forma libre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5" name="Forma libre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 rtlCol="0"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fert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 rtlCol="0"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 rtlCol="0"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es-ES" noProof="0"/>
              <a:t>“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 rtlCol="0"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9" name="Marcador de texto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 rtlCol="0"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es-ES" noProof="0"/>
              <a:t>”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ido 1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pic>
        <p:nvPicPr>
          <p:cNvPr id="6" name="Imagen 5" descr="Un letrero de color blanco&#10;&#10;Descripción generada automáticamente con confianza media">
            <a:extLst>
              <a:ext uri="{FF2B5EF4-FFF2-40B4-BE49-F238E27FC236}">
                <a16:creationId xmlns:a16="http://schemas.microsoft.com/office/drawing/2014/main" id="{2432A2E0-6DB7-86C0-8110-826C19858C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5470" y="169141"/>
            <a:ext cx="1659522" cy="177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ido 1a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745680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02664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1-1 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55" y="1029929"/>
            <a:ext cx="9779182" cy="4798142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45193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1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B4ECAB90-A8A1-D8B6-2CF3-6A6974454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05689"/>
            <a:ext cx="4663440" cy="3869594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9EFB0CAE-23FB-AD57-5B2C-4B266A69E69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005689"/>
            <a:ext cx="4663440" cy="3869594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72608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66" r:id="rId3"/>
    <p:sldLayoutId id="2147483651" r:id="rId4"/>
    <p:sldLayoutId id="2147483654" r:id="rId5"/>
    <p:sldLayoutId id="2147483660" r:id="rId6"/>
    <p:sldLayoutId id="2147483671" r:id="rId7"/>
    <p:sldLayoutId id="2147483669" r:id="rId8"/>
    <p:sldLayoutId id="2147483672" r:id="rId9"/>
    <p:sldLayoutId id="2147483661" r:id="rId10"/>
    <p:sldLayoutId id="2147483663" r:id="rId11"/>
    <p:sldLayoutId id="2147483670" r:id="rId12"/>
    <p:sldLayoutId id="2147483650" r:id="rId13"/>
    <p:sldLayoutId id="2147483667" r:id="rId14"/>
    <p:sldLayoutId id="2147483664" r:id="rId15"/>
    <p:sldLayoutId id="2147483668" r:id="rId16"/>
    <p:sldLayoutId id="2147483665" r:id="rId17"/>
    <p:sldLayoutId id="2147483662" r:id="rId18"/>
    <p:sldLayoutId id="2147483658" r:id="rId1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BB53E3-4554-3F13-5939-30A98F673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470" y="1794086"/>
            <a:ext cx="7557241" cy="2100645"/>
          </a:xfrm>
        </p:spPr>
        <p:txBody>
          <a:bodyPr/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RECURSO DE FORMACIÓN</a:t>
            </a:r>
            <a:r>
              <a:rPr lang="es-ES_tradnl" sz="1800" kern="100" dirty="0">
                <a:effectLst/>
                <a:latin typeface="Gilroy ExtraBold" panose="000009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_tradnl" sz="1800" kern="100" dirty="0">
                <a:effectLst/>
                <a:latin typeface="Gilroy ExtraBold" panose="000009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EL 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PVA</a:t>
            </a:r>
            <a:r>
              <a:rPr lang="es-ES_tradnl" sz="18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Calibri" panose="020F0502020204030204" pitchFamily="34" charset="0"/>
              </a:rPr>
              <a:t>NUESTRO CARNET DE IDENTIDAD EN LA IGLESIA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b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EN LA FAMILIA SALESIANA Y EN LA SOCIEDAD</a:t>
            </a:r>
            <a:r>
              <a:rPr lang="es-E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_tradnl" sz="2000" kern="100" dirty="0">
                <a:effectLst/>
                <a:latin typeface="Gilroy ExtraBold" panose="000009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TEMA: ORGANIZACIÓN Y SENTIDO DE PERTENENCIA</a:t>
            </a:r>
            <a:endParaRPr lang="es-ES" sz="1800" kern="100" dirty="0">
              <a:effectLst/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BA7044C-4370-AE56-ACEE-40858132D76D}"/>
              </a:ext>
            </a:extLst>
          </p:cNvPr>
          <p:cNvSpPr txBox="1"/>
          <p:nvPr/>
        </p:nvSpPr>
        <p:spPr>
          <a:xfrm>
            <a:off x="2500128" y="5063914"/>
            <a:ext cx="8275902" cy="1569660"/>
          </a:xfrm>
          <a:prstGeom prst="rect">
            <a:avLst/>
          </a:prstGeom>
          <a:solidFill>
            <a:srgbClr val="09698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2400">
                <a:solidFill>
                  <a:schemeClr val="bg1"/>
                </a:solidFill>
                <a:latin typeface="Gilroy ExtraBold" panose="00000900000000000000" pitchFamily="50" charset="0"/>
              </a:rPr>
              <a:t>1876-2026 </a:t>
            </a:r>
            <a:br>
              <a:rPr lang="es-ES_tradnl" sz="2400">
                <a:solidFill>
                  <a:schemeClr val="bg1"/>
                </a:solidFill>
                <a:latin typeface="Gilroy ExtraBold" panose="00000900000000000000" pitchFamily="50" charset="0"/>
              </a:rPr>
            </a:br>
            <a:r>
              <a:rPr lang="es-ES_tradnl" sz="2400">
                <a:solidFill>
                  <a:schemeClr val="bg1"/>
                </a:solidFill>
                <a:latin typeface="Gilroy ExtraBold" panose="00000900000000000000" pitchFamily="50" charset="0"/>
              </a:rPr>
              <a:t>150 </a:t>
            </a:r>
            <a:r>
              <a:rPr lang="es-ES_tradnl" sz="2400" err="1">
                <a:solidFill>
                  <a:schemeClr val="bg1"/>
                </a:solidFill>
                <a:latin typeface="Gilroy ExtraBold" panose="00000900000000000000" pitchFamily="50" charset="0"/>
              </a:rPr>
              <a:t>años de los Salesianos Cooperadores</a:t>
            </a:r>
            <a:endParaRPr lang="es-ES_tradnl" sz="2400">
              <a:solidFill>
                <a:schemeClr val="bg1"/>
              </a:solidFill>
              <a:latin typeface="Gilroy ExtraBold" panose="00000900000000000000" pitchFamily="50" charset="0"/>
            </a:endParaRPr>
          </a:p>
          <a:p>
            <a:pPr algn="ctr"/>
            <a:r>
              <a:rPr lang="es-ES_tradnl" sz="2400">
                <a:solidFill>
                  <a:schemeClr val="bg1"/>
                </a:solidFill>
                <a:latin typeface="Gilroy ExtraBold" panose="00000900000000000000" pitchFamily="50" charset="0"/>
              </a:rPr>
              <a:t>Un </a:t>
            </a:r>
            <a:r>
              <a:rPr lang="es-ES_tradnl" sz="2400" err="1">
                <a:solidFill>
                  <a:schemeClr val="bg1"/>
                </a:solidFill>
                <a:latin typeface="Gilroy ExtraBold" panose="00000900000000000000" pitchFamily="50" charset="0"/>
              </a:rPr>
              <a:t>sueño</a:t>
            </a:r>
            <a:r>
              <a:rPr lang="es-ES_tradnl" sz="2400">
                <a:solidFill>
                  <a:schemeClr val="bg1"/>
                </a:solidFill>
                <a:latin typeface="Gilroy ExtraBold" panose="00000900000000000000" pitchFamily="50" charset="0"/>
              </a:rPr>
              <a:t>, una </a:t>
            </a:r>
            <a:r>
              <a:rPr lang="es-ES_tradnl" sz="2400" err="1">
                <a:solidFill>
                  <a:schemeClr val="bg1"/>
                </a:solidFill>
                <a:latin typeface="Gilroy ExtraBold" panose="00000900000000000000" pitchFamily="50" charset="0"/>
              </a:rPr>
              <a:t>promesa</a:t>
            </a:r>
            <a:r>
              <a:rPr lang="es-ES_tradnl" sz="2400">
                <a:solidFill>
                  <a:schemeClr val="bg1"/>
                </a:solidFill>
                <a:latin typeface="Gilroy ExtraBold" panose="00000900000000000000" pitchFamily="50" charset="0"/>
              </a:rPr>
              <a:t>, </a:t>
            </a:r>
            <a:r>
              <a:rPr lang="es-ES_tradnl" sz="2400" err="1">
                <a:solidFill>
                  <a:schemeClr val="bg1"/>
                </a:solidFill>
                <a:latin typeface="Gilroy ExtraBold" panose="00000900000000000000" pitchFamily="50" charset="0"/>
              </a:rPr>
              <a:t>el </a:t>
            </a:r>
            <a:r>
              <a:rPr lang="es-ES_tradnl" sz="2400">
                <a:solidFill>
                  <a:schemeClr val="bg1"/>
                </a:solidFill>
                <a:latin typeface="Gilroy ExtraBold" panose="00000900000000000000" pitchFamily="50" charset="0"/>
              </a:rPr>
              <a:t>futuro </a:t>
            </a:r>
            <a:br>
              <a:rPr lang="es-ES_tradnl" sz="2400">
                <a:solidFill>
                  <a:schemeClr val="bg1"/>
                </a:solidFill>
                <a:latin typeface="Gilroy ExtraBold" panose="00000900000000000000" pitchFamily="50" charset="0"/>
              </a:rPr>
            </a:br>
            <a:r>
              <a:rPr lang="es-ES_tradnl" sz="2400" err="1">
                <a:solidFill>
                  <a:schemeClr val="bg1"/>
                </a:solidFill>
                <a:latin typeface="Gilroy ExtraBold" panose="00000900000000000000" pitchFamily="50" charset="0"/>
              </a:rPr>
              <a:t>Recordar </a:t>
            </a:r>
            <a:r>
              <a:rPr lang="es-ES_tradnl" sz="2400">
                <a:solidFill>
                  <a:schemeClr val="bg1"/>
                </a:solidFill>
                <a:latin typeface="Gilroy ExtraBold" panose="00000900000000000000" pitchFamily="50" charset="0"/>
              </a:rPr>
              <a:t>- Renovar - </a:t>
            </a:r>
            <a:r>
              <a:rPr lang="es-ES_tradnl" sz="2400" err="1">
                <a:solidFill>
                  <a:schemeClr val="bg1"/>
                </a:solidFill>
                <a:latin typeface="Gilroy ExtraBold" panose="00000900000000000000" pitchFamily="50" charset="0"/>
              </a:rPr>
              <a:t>Revivir</a:t>
            </a:r>
            <a:endParaRPr lang="es-ES" sz="2400">
              <a:solidFill>
                <a:schemeClr val="bg1"/>
              </a:solidFill>
              <a:latin typeface="Gilroy ExtraBold" panose="00000900000000000000" pitchFamily="50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62E0939-F27C-2B78-2F88-2BA4B0AA363F}"/>
              </a:ext>
            </a:extLst>
          </p:cNvPr>
          <p:cNvSpPr txBox="1"/>
          <p:nvPr/>
        </p:nvSpPr>
        <p:spPr>
          <a:xfrm>
            <a:off x="740228" y="1393976"/>
            <a:ext cx="260120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_tradnl" sz="2000" b="1">
                <a:solidFill>
                  <a:srgbClr val="09698E"/>
                </a:solidFill>
                <a:latin typeface="Gilroy Light"/>
              </a:rPr>
              <a:t>Renovar: PVA</a:t>
            </a:r>
            <a:endParaRPr lang="es-ES" sz="2000" b="1">
              <a:solidFill>
                <a:srgbClr val="09698E"/>
              </a:solidFill>
              <a:latin typeface="Gilroy Light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A387FFE-B8CD-BFE7-EAEC-E971669ABA38}"/>
              </a:ext>
            </a:extLst>
          </p:cNvPr>
          <p:cNvSpPr txBox="1"/>
          <p:nvPr/>
        </p:nvSpPr>
        <p:spPr>
          <a:xfrm>
            <a:off x="1412581" y="362924"/>
            <a:ext cx="748937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_tradnl" sz="2400" b="1" dirty="0">
                <a:solidFill>
                  <a:srgbClr val="09698E"/>
                </a:solidFill>
                <a:latin typeface="Gilroy Light"/>
              </a:rPr>
              <a:t>ASOCIACIÓN DE </a:t>
            </a:r>
            <a:r>
              <a:rPr lang="es-ES_tradnl" sz="2400" b="1" dirty="0" smtClean="0">
                <a:solidFill>
                  <a:srgbClr val="09698E"/>
                </a:solidFill>
                <a:latin typeface="Gilroy Light"/>
              </a:rPr>
              <a:t>LOS SALESIANOS </a:t>
            </a:r>
            <a:r>
              <a:rPr lang="es-ES_tradnl" sz="2400" b="1" dirty="0">
                <a:solidFill>
                  <a:srgbClr val="09698E"/>
                </a:solidFill>
                <a:latin typeface="Gilroy Light"/>
              </a:rPr>
              <a:t>COOPERADORES</a:t>
            </a:r>
            <a:endParaRPr lang="es-ES" sz="2400" b="1" dirty="0">
              <a:solidFill>
                <a:srgbClr val="09698E"/>
              </a:solidFill>
              <a:latin typeface="Gilroy Light"/>
            </a:endParaRPr>
          </a:p>
        </p:txBody>
      </p:sp>
      <p:pic>
        <p:nvPicPr>
          <p:cNvPr id="10" name="Imagen 9" descr="Diagrama&#10;&#10;Descripción generada automáticamente">
            <a:extLst>
              <a:ext uri="{FF2B5EF4-FFF2-40B4-BE49-F238E27FC236}">
                <a16:creationId xmlns:a16="http://schemas.microsoft.com/office/drawing/2014/main" id="{91FA0C78-B632-EDC7-D6D3-E328FE544E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9494" y="3353614"/>
            <a:ext cx="1478836" cy="1082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493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A77282-07C8-D227-9BE0-3C5638BCD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D0AB00-F4A1-E771-845D-62500CA17F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10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3F4DFAAF-892A-6948-3A29-5D43D4066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6A24AA2-2C3D-F24C-2A9D-8B6B5B79C701}"/>
              </a:ext>
            </a:extLst>
          </p:cNvPr>
          <p:cNvSpPr txBox="1"/>
          <p:nvPr/>
        </p:nvSpPr>
        <p:spPr>
          <a:xfrm>
            <a:off x="1460885" y="2488256"/>
            <a:ext cx="8913991" cy="3272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De la </a:t>
            </a:r>
            <a:r>
              <a:rPr lang="de-DE" sz="2400" b="1" kern="100" dirty="0" err="1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afiliación </a:t>
            </a:r>
            <a:r>
              <a:rPr lang="de-DE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formal al sentimiento de pertenencia</a:t>
            </a:r>
            <a:endParaRPr lang="de-DE" sz="24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b="1" kern="100" dirty="0">
              <a:latin typeface="Tenorite Display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Desarrollar un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sentimiento de pertenencia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durante la formación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inicial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Reforzarla mediante la participación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activa en </a:t>
            </a:r>
            <a:r>
              <a:rPr lang="de-DE" sz="2000" kern="100" dirty="0" smtClean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la vida asociativa y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la formación continua.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Experimentar el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espíritu salesiano = signo y criterio de </a:t>
            </a:r>
            <a:r>
              <a:rPr lang="de-DE" sz="2000" kern="100" dirty="0" smtClean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un parentesco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espiritual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b="1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Donde </a:t>
            </a:r>
            <a:r>
              <a:rPr lang="de-DE" sz="2000" b="1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de-DE" sz="2000" b="1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existe, </a:t>
            </a:r>
            <a:r>
              <a:rPr lang="de-DE" sz="2000" b="1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falta </a:t>
            </a:r>
            <a:r>
              <a:rPr lang="de-DE" sz="2000" b="1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el sentido </a:t>
            </a:r>
            <a:r>
              <a:rPr lang="de-DE" sz="2000" b="1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vital </a:t>
            </a:r>
            <a:r>
              <a:rPr lang="de-DE" sz="2000" b="1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 pertenencia a la Asociación.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0" y="208588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04E1BE55-21B2-E3AB-C383-F322012CBDC8}"/>
              </a:ext>
            </a:extLst>
          </p:cNvPr>
          <p:cNvSpPr txBox="1">
            <a:spLocks/>
          </p:cNvSpPr>
          <p:nvPr/>
        </p:nvSpPr>
        <p:spPr>
          <a:xfrm>
            <a:off x="0" y="1109273"/>
            <a:ext cx="10014128" cy="7029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fr-CA" sz="20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¿Por qué son importantes la organización y el sentimiento de pertenencia?</a:t>
            </a:r>
            <a:endParaRPr lang="es-ES" sz="24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val="585932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9EB882-8178-9C42-4878-08BFD421D2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298E774-42AE-E0D5-76A4-417CEFA67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11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96A1BCBC-502F-76DD-9E63-38D9290F65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686DE545-A7D6-3ED9-1909-504D98F5081C}"/>
              </a:ext>
            </a:extLst>
          </p:cNvPr>
          <p:cNvSpPr txBox="1"/>
          <p:nvPr/>
        </p:nvSpPr>
        <p:spPr>
          <a:xfrm>
            <a:off x="1819084" y="2582318"/>
            <a:ext cx="8155305" cy="3294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La pertenencia </a:t>
            </a:r>
            <a:r>
              <a:rPr lang="de-DE" sz="2400" b="1" kern="100" dirty="0" err="1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necesita señales concretas</a:t>
            </a:r>
            <a:endParaRPr lang="de-DE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b="1" kern="100" dirty="0">
              <a:latin typeface="Tenorite Display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Participar activamente en la vida comunitaria de la Asociación.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Adoptar un estilo de vida acorde con el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PVA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Vivir su vocación en su entorno profesional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Vivir la fidelidad a la propia vocación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Compartir el espíritu salesiano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Trabajar juntos en la misión común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Participar activamente y con alegría en diversas iniciativas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4935" y="221158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04E1BE55-21B2-E3AB-C383-F322012CBDC8}"/>
              </a:ext>
            </a:extLst>
          </p:cNvPr>
          <p:cNvSpPr txBox="1">
            <a:spLocks/>
          </p:cNvSpPr>
          <p:nvPr/>
        </p:nvSpPr>
        <p:spPr>
          <a:xfrm>
            <a:off x="0" y="1124263"/>
            <a:ext cx="10014128" cy="7029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fr-CA" sz="20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¿Por qué son importantes la organización y el sentimiento de pertenencia?</a:t>
            </a:r>
            <a:endParaRPr lang="es-ES" sz="24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val="3111488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156A54-DE96-82C3-69AA-5E8521BD83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70330BA-724D-E41F-DD1C-0F46CC4273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12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73072BA7-7699-E7FA-3EF1-8E2AC51C48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E0D5BECD-1AB1-0865-6A05-39EC5FA8667D}"/>
              </a:ext>
            </a:extLst>
          </p:cNvPr>
          <p:cNvSpPr txBox="1"/>
          <p:nvPr/>
        </p:nvSpPr>
        <p:spPr>
          <a:xfrm>
            <a:off x="1166777" y="2450969"/>
            <a:ext cx="8847351" cy="231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El </a:t>
            </a:r>
            <a:r>
              <a:rPr lang="de-DE" sz="2400" b="1" kern="100" dirty="0" err="1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fruto del </a:t>
            </a:r>
            <a:r>
              <a:rPr lang="de-DE" sz="2400" b="1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sentido de pertenencia</a:t>
            </a:r>
            <a:endParaRPr lang="de-DE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600"/>
              </a:spcAft>
            </a:pPr>
            <a:r>
              <a:rPr lang="fr-FR" sz="2000" b="1" i="1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"El fruto más precioso de la pertenencia vivida en plenitud es la alegría: no un buen humor superficial y pasajero, sino una alegría profunda que se injerta y encuentra sus raíces en la fe compartida y realizada en la acción en favor de los jóvenes</a:t>
            </a:r>
            <a:r>
              <a:rPr lang="fr-FR" sz="2000" b="1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</a:p>
          <a:p>
            <a:pPr lvl="0" algn="r">
              <a:lnSpc>
                <a:spcPct val="107000"/>
              </a:lnSpc>
            </a:pPr>
            <a:r>
              <a:rPr lang="fr-FR" sz="20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(Comentario oficial del </a:t>
            </a:r>
            <a:r>
              <a:rPr lang="fr-FR" sz="20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PVA, </a:t>
            </a:r>
            <a:r>
              <a:rPr lang="fr-FR" sz="20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artículo 28)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0" y="212904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04E1BE55-21B2-E3AB-C383-F322012CBDC8}"/>
              </a:ext>
            </a:extLst>
          </p:cNvPr>
          <p:cNvSpPr txBox="1">
            <a:spLocks/>
          </p:cNvSpPr>
          <p:nvPr/>
        </p:nvSpPr>
        <p:spPr>
          <a:xfrm>
            <a:off x="0" y="1124263"/>
            <a:ext cx="10014128" cy="7029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fr-CA" sz="20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¿Por qué son importantes la organización y el sentimiento de pertenencia?</a:t>
            </a:r>
            <a:endParaRPr lang="es-ES" sz="24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val="3599956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1F1DF8-BC3B-0EE4-6AE0-406CA39A8D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CAD6AA-4F19-E40F-829D-C829BA61F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1233436"/>
            <a:ext cx="9103659" cy="448076"/>
          </a:xfrm>
        </p:spPr>
        <p:txBody>
          <a:bodyPr/>
          <a:lstStyle/>
          <a:p>
            <a:pPr marL="457200" lvl="1" algn="l" rtl="1">
              <a:lnSpc>
                <a:spcPct val="107000"/>
              </a:lnSpc>
              <a:spcAft>
                <a:spcPts val="800"/>
              </a:spcAft>
            </a:pPr>
            <a:r>
              <a:rPr lang="fr-CA" sz="20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¿Cómo podemos ponerlo en práctica en nuestras vidas?</a:t>
            </a:r>
            <a:endParaRPr lang="de-DE" sz="2000" b="1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5CC2302-8EED-10D0-A111-DBFC4D9FD4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13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AEDE3F87-FC17-3CE9-76F9-F44389FEA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2268B190-CE3F-E2B4-9D6D-8978D0B1B049}"/>
              </a:ext>
            </a:extLst>
          </p:cNvPr>
          <p:cNvSpPr txBox="1"/>
          <p:nvPr/>
        </p:nvSpPr>
        <p:spPr>
          <a:xfrm>
            <a:off x="1174387" y="2542831"/>
            <a:ext cx="9003934" cy="305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Participación en las reuniones periódicas del centro local y de la provincia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Participación en los encuentros de oración de la Asociación (presenciales, </a:t>
            </a:r>
            <a:r>
              <a:rPr lang="fr-FR" sz="2000" kern="1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on-line </a:t>
            </a:r>
            <a:r>
              <a:rPr lang="fr-FR" sz="2000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 nivel provincial, regional o mundial).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Participación en los actos regionales de la Asociación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fr-FR" sz="2000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on-line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endParaRPr lang="de-D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La lectura de los textos, de las tradiciones antiguas y recientes y de las obras de Don Bosco, que nos ayudan a comprender y a permanecer fieles al carisma y a la preciosa herencia que se nos ha confiado. </a:t>
            </a:r>
          </a:p>
          <a:p>
            <a:pPr lvl="0" algn="just">
              <a:lnSpc>
                <a:spcPct val="107000"/>
              </a:lnSpc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     (Véase Directrices e indicaciones para la formación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de los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SSCC, p. 34)</a:t>
            </a:r>
            <a:endParaRPr lang="de-D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Disponibilidad de funciones/servicios a distintos niveles</a:t>
            </a:r>
            <a:endParaRPr lang="es-ES" sz="2000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404735" y="144431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3ECAD6AA-4F19-E40F-829D-C829BA61FD3F}"/>
              </a:ext>
            </a:extLst>
          </p:cNvPr>
          <p:cNvSpPr txBox="1">
            <a:spLocks/>
          </p:cNvSpPr>
          <p:nvPr/>
        </p:nvSpPr>
        <p:spPr>
          <a:xfrm>
            <a:off x="228599" y="1760591"/>
            <a:ext cx="10583056" cy="70316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 rtl="1">
              <a:lnSpc>
                <a:spcPct val="107000"/>
              </a:lnSpc>
            </a:pPr>
            <a:r>
              <a:rPr lang="de-DE" sz="2000" b="1" kern="100" dirty="0" err="1">
                <a:solidFill>
                  <a:sysClr val="windowText" lastClr="000000"/>
                </a:solidFill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Es </a:t>
            </a:r>
            <a:r>
              <a:rPr lang="de-DE" sz="2000" b="1" kern="100" dirty="0">
                <a:solidFill>
                  <a:sysClr val="windowText" lastClr="000000"/>
                </a:solidFill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importante </a:t>
            </a:r>
            <a:r>
              <a:rPr lang="fr-BE" sz="2000" b="1" i="1" kern="100" dirty="0">
                <a:solidFill>
                  <a:sysClr val="windowText" lastClr="000000"/>
                </a:solidFill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"mantener viva la llama" </a:t>
            </a:r>
            <a:r>
              <a:rPr lang="fr-BE" sz="2000" b="1" kern="100" dirty="0">
                <a:solidFill>
                  <a:sysClr val="windowText" lastClr="000000"/>
                </a:solidFill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del amor</a:t>
            </a:r>
          </a:p>
          <a:p>
            <a:pPr marL="360363" lvl="1" algn="r" rtl="1">
              <a:lnSpc>
                <a:spcPct val="107000"/>
              </a:lnSpc>
              <a:spcAft>
                <a:spcPts val="800"/>
              </a:spcAft>
            </a:pPr>
            <a:r>
              <a:rPr lang="fr-BE" sz="2000" b="1" kern="100" dirty="0">
                <a:solidFill>
                  <a:sysClr val="windowText" lastClr="000000"/>
                </a:solidFill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 y pertenencia a la Asociación y a la Familia Salesiana.</a:t>
            </a:r>
            <a:endParaRPr lang="de-DE" sz="2000" b="1" kern="100" dirty="0">
              <a:solidFill>
                <a:sysClr val="windowText" lastClr="000000"/>
              </a:solidFill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120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77745E-5F26-392B-1F24-73B6FB87FA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F6F2976-88D0-B26D-F412-53C6BECF41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14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44406B4F-0223-FD3D-4188-81E3FDFF7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85D0B56-5580-EE7B-D9AC-03D72111DB1C}"/>
              </a:ext>
            </a:extLst>
          </p:cNvPr>
          <p:cNvSpPr txBox="1"/>
          <p:nvPr/>
        </p:nvSpPr>
        <p:spPr>
          <a:xfrm>
            <a:off x="1064896" y="2189450"/>
            <a:ext cx="8909493" cy="4044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Colaboración con otros grupos de la Familia Salesiana</a:t>
            </a:r>
            <a:endParaRPr lang="de-D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Apoyo a "</a:t>
            </a:r>
            <a:r>
              <a:rPr lang="fr-FR" sz="2000" i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la autonomía económica de la Asociación para que pueda proseguir su misión"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(art. 22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del Estatuto)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en un sentimiento de pertenencia.</a:t>
            </a:r>
            <a:endParaRPr lang="de-D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Profundización de la Espiritualidad Salesiana (conocimiento de Don Bosco, de la Familia Salesiana), de la historia y de la vida de la Asociación de Salesianos Cooperadores, tanto a nivel mundial como local (Cf. Orientaciones e indicaciones para la formación de los SSCC, p. 54).</a:t>
            </a:r>
            <a:endParaRPr lang="de-D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Comprensión e interiorización del </a:t>
            </a:r>
            <a:r>
              <a:rPr lang="fr-FR" sz="2000" i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Proyecto de Vida Apostólica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y del comentario al mismo, especialmente en lo que se refiere a la organización y al sentido de pertenencia a la Asociación. (Cf. Orientaciones e indicaciones para la formación de los SSCC, p. 54).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0" y="234630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3ECAD6AA-4F19-E40F-829D-C829BA61FD3F}"/>
              </a:ext>
            </a:extLst>
          </p:cNvPr>
          <p:cNvSpPr txBox="1">
            <a:spLocks/>
          </p:cNvSpPr>
          <p:nvPr/>
        </p:nvSpPr>
        <p:spPr>
          <a:xfrm>
            <a:off x="0" y="1741374"/>
            <a:ext cx="6400802" cy="4480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lvl="1" algn="l" rtl="1">
              <a:lnSpc>
                <a:spcPct val="107000"/>
              </a:lnSpc>
              <a:spcAft>
                <a:spcPts val="800"/>
              </a:spcAft>
            </a:pPr>
            <a:r>
              <a:rPr lang="fr-CA" sz="2000" b="1" kern="100" dirty="0">
                <a:solidFill>
                  <a:sysClr val="windowText" lastClr="000000"/>
                </a:solidFill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¿Cómo podemos ponerlo en práctica en nuestras vidas?</a:t>
            </a:r>
            <a:endParaRPr lang="de-DE" sz="2000" b="1" kern="100" dirty="0">
              <a:solidFill>
                <a:sysClr val="windowText" lastClr="000000"/>
              </a:solidFill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189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9E0F90-8C56-DB07-F31A-48609D865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227C97-7D6D-FD40-B2FF-C9C933648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15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6A95E0E1-4C70-6AB0-BF70-F5A15A52B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35FB824-E31F-5D1E-4D73-328C1ED479AA}"/>
              </a:ext>
            </a:extLst>
          </p:cNvPr>
          <p:cNvSpPr txBox="1"/>
          <p:nvPr/>
        </p:nvSpPr>
        <p:spPr>
          <a:xfrm>
            <a:off x="1433209" y="2434181"/>
            <a:ext cx="7638026" cy="1673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fr-FR" sz="2400" b="1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La renovación anual del compromiso, en particular, nos ayuda a </a:t>
            </a:r>
            <a:r>
              <a:rPr lang="fr-FR" sz="2400" b="1" i="1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"mantener viva la conciencia de nuestra pertenencia a la Asociación y de nuestra propia vocación". </a:t>
            </a:r>
            <a:r>
              <a:rPr lang="fr-FR" sz="22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(Reglamento, art. 14 § 1)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15584" y="214779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3ECAD6AA-4F19-E40F-829D-C829BA61FD3F}"/>
              </a:ext>
            </a:extLst>
          </p:cNvPr>
          <p:cNvSpPr txBox="1">
            <a:spLocks/>
          </p:cNvSpPr>
          <p:nvPr/>
        </p:nvSpPr>
        <p:spPr>
          <a:xfrm>
            <a:off x="-1" y="1675527"/>
            <a:ext cx="7974107" cy="4480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lvl="1" algn="l" rtl="1">
              <a:lnSpc>
                <a:spcPct val="107000"/>
              </a:lnSpc>
              <a:spcAft>
                <a:spcPts val="800"/>
              </a:spcAft>
            </a:pPr>
            <a:r>
              <a:rPr lang="fr-CA" sz="2000" b="1" kern="100" dirty="0">
                <a:solidFill>
                  <a:sysClr val="windowText" lastClr="000000"/>
                </a:solidFill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¿Cómo podemos ponerlo en práctica en nuestras vidas?</a:t>
            </a:r>
            <a:endParaRPr lang="de-DE" sz="2000" b="1" kern="100" dirty="0">
              <a:solidFill>
                <a:sysClr val="windowText" lastClr="000000"/>
              </a:solidFill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274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001BC2-16BA-49A9-6FDE-5BA8EBC8F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D71438-77C3-8CD5-8BA9-FE41F0D0AE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16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4E84CE04-8462-B1D1-5AB1-B005C6063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1E33B95-6FE0-8B06-0A74-4F08152C947E}"/>
              </a:ext>
            </a:extLst>
          </p:cNvPr>
          <p:cNvSpPr txBox="1"/>
          <p:nvPr/>
        </p:nvSpPr>
        <p:spPr>
          <a:xfrm>
            <a:off x="1307185" y="2440988"/>
            <a:ext cx="9185929" cy="305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Boletín y página web de la asociación a distintos niveles: participación y refuerzo del sentimiento de pertenencia.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de-D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Las reuniones del Consejo Provincial se celebran por turnos en los distintos centros locales: el Consejo Provincial conoce la realidad sobre el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territorio,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/>
            </a:r>
            <a:b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los centros locales se sienten más cerca del Consejo Provincial.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de-D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Ofertas para varios centros locales juntos: el sentimiento de pertenencia no se limita al nivel más bajo.</a:t>
            </a:r>
            <a:endParaRPr lang="es-ES" sz="2000" dirty="0">
              <a:latin typeface="Tenorite Display" panose="00000500000000000000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26103" y="1665492"/>
            <a:ext cx="6673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>
                <a:latin typeface="Gilroy Light"/>
              </a:rPr>
              <a:t>Buenas prácticas</a:t>
            </a: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4935" y="225646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</p:spTree>
    <p:extLst>
      <p:ext uri="{BB962C8B-B14F-4D97-AF65-F5344CB8AC3E}">
        <p14:creationId xmlns:p14="http://schemas.microsoft.com/office/powerpoint/2010/main" val="3689893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1BE55-21B2-E3AB-C383-F322012CB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5" y="1541377"/>
            <a:ext cx="2053652" cy="447864"/>
          </a:xfrm>
        </p:spPr>
        <p:txBody>
          <a:bodyPr/>
          <a:lstStyle/>
          <a:p>
            <a:pPr lvl="0">
              <a:lnSpc>
                <a:spcPct val="107000"/>
              </a:lnSpc>
            </a:pPr>
            <a:r>
              <a:rPr lang="es-ES_tradnl" sz="24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Conclusión</a:t>
            </a:r>
            <a:endParaRPr lang="es-ES" sz="20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C15C69-CF10-8F79-C8EE-4ED7720D12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17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5D7549C2-5AC2-BF45-9F8E-960D2E3D0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BADA59C-1AEC-5154-096F-958E60FAA813}"/>
              </a:ext>
            </a:extLst>
          </p:cNvPr>
          <p:cNvSpPr txBox="1"/>
          <p:nvPr/>
        </p:nvSpPr>
        <p:spPr>
          <a:xfrm>
            <a:off x="908590" y="2503247"/>
            <a:ext cx="9984104" cy="2215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La pertenencia requiere organización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2000" b="1" kern="100" dirty="0"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Necesidad de que la organización proporcione estructura 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apoyo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La organización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debe convertirse en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fin en sí misma</a:t>
            </a:r>
            <a:endParaRPr lang="de-DE" sz="2000" kern="100" dirty="0"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La organización nunca debe 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ser más </a:t>
            </a: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importante que nuestro 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sentido de pertenencia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4935" y="218972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</p:spTree>
    <p:extLst>
      <p:ext uri="{BB962C8B-B14F-4D97-AF65-F5344CB8AC3E}">
        <p14:creationId xmlns:p14="http://schemas.microsoft.com/office/powerpoint/2010/main" val="686896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95B612-0AAD-A829-64BB-E1778D45F8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765FEC-81E4-CB18-8ACA-561691EE8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33707"/>
            <a:ext cx="4227226" cy="432874"/>
          </a:xfrm>
        </p:spPr>
        <p:txBody>
          <a:bodyPr/>
          <a:lstStyle/>
          <a:p>
            <a:pPr lvl="0">
              <a:lnSpc>
                <a:spcPct val="107000"/>
              </a:lnSpc>
            </a:pPr>
            <a:r>
              <a:rPr lang="es-ES_tradnl" sz="24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Para reflexionar</a:t>
            </a:r>
            <a:endParaRPr lang="es-ES" sz="2400" dirty="0">
              <a:latin typeface="Gilroy Light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B6BF67E-D997-AADE-C819-885E62A24E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18</a:t>
            </a:fld>
            <a:endParaRPr lang="es-ES" noProof="0"/>
          </a:p>
        </p:txBody>
      </p:sp>
      <p:pic>
        <p:nvPicPr>
          <p:cNvPr id="6" name="Imagen 5" descr="Diagrama&#10;&#10;Descripción generada automáticamente">
            <a:extLst>
              <a:ext uri="{FF2B5EF4-FFF2-40B4-BE49-F238E27FC236}">
                <a16:creationId xmlns:a16="http://schemas.microsoft.com/office/drawing/2014/main" id="{E60200ED-50ED-5507-8530-DFEC2F26B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4939A880-02A1-D3D7-6AF3-2F4D1A237024}"/>
              </a:ext>
            </a:extLst>
          </p:cNvPr>
          <p:cNvSpPr txBox="1"/>
          <p:nvPr/>
        </p:nvSpPr>
        <p:spPr>
          <a:xfrm>
            <a:off x="1067395" y="2327277"/>
            <a:ext cx="9317354" cy="2441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La pertenencia necesita señales</a:t>
            </a:r>
            <a:endParaRPr lang="de-DE" sz="24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¿Cómo me siento personalmente al pertenecer a la Asociación? En el centro local, en las provincias, en la región.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¿Cómo puedo demostrar que pertenezco a la Asociación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de los SSCC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en mi vida diaria?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¿Cómo vivo mi vida diaria como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SC?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-25045" y="224853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</p:spTree>
    <p:extLst>
      <p:ext uri="{BB962C8B-B14F-4D97-AF65-F5344CB8AC3E}">
        <p14:creationId xmlns:p14="http://schemas.microsoft.com/office/powerpoint/2010/main" val="1353500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A9E74C-4882-BEFD-48FC-E2F10635FB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4A52731-7BCD-16FE-A7A0-6730AF46D3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19</a:t>
            </a:fld>
            <a:endParaRPr lang="es-ES" noProof="0"/>
          </a:p>
        </p:txBody>
      </p:sp>
      <p:pic>
        <p:nvPicPr>
          <p:cNvPr id="6" name="Imagen 5" descr="Diagrama&#10;&#10;Descripción generada automáticamente">
            <a:extLst>
              <a:ext uri="{FF2B5EF4-FFF2-40B4-BE49-F238E27FC236}">
                <a16:creationId xmlns:a16="http://schemas.microsoft.com/office/drawing/2014/main" id="{5CDDAF05-C4ED-A375-019B-34E013F19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15C134D-5E78-514B-DD35-61DEDAB23802}"/>
              </a:ext>
            </a:extLst>
          </p:cNvPr>
          <p:cNvSpPr txBox="1"/>
          <p:nvPr/>
        </p:nvSpPr>
        <p:spPr>
          <a:xfrm>
            <a:off x="1148065" y="2137240"/>
            <a:ext cx="10118038" cy="2544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Una asociación - tres niveles</a:t>
            </a:r>
            <a:endParaRPr lang="de-DE" sz="24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¿Soy consciente de la dimensión mundial de la Asociación? 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¿He experimentado ya la dimensión global?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¿Qué queremos como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provincia,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de la región / del mundo?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¿Cómo funciona la interacción entre la provincia y la región / entre la provincia y el nivel global?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4935" y="224853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3765FEC-81E4-CB18-8ACA-561691EE84B5}"/>
              </a:ext>
            </a:extLst>
          </p:cNvPr>
          <p:cNvSpPr txBox="1">
            <a:spLocks/>
          </p:cNvSpPr>
          <p:nvPr/>
        </p:nvSpPr>
        <p:spPr>
          <a:xfrm>
            <a:off x="0" y="1492062"/>
            <a:ext cx="4227226" cy="4328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es-ES_tradnl" sz="24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Para reflexionar</a:t>
            </a:r>
            <a:endParaRPr lang="es-ES" sz="24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val="3489102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1BE55-21B2-E3AB-C383-F322012CB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800" y="1793030"/>
            <a:ext cx="10691199" cy="4067127"/>
          </a:xfrm>
        </p:spPr>
        <p:txBody>
          <a:bodyPr/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269875" algn="l"/>
                <a:tab pos="539750" algn="l"/>
              </a:tabLst>
            </a:pP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1. ¿Qué dice el PVA sobre la organización de la ASSCC y el </a:t>
            </a:r>
            <a:r>
              <a:rPr lang="es-ES_tradnl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sentido de pertenencia 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del </a:t>
            </a:r>
            <a:r>
              <a:rPr lang="es-ES_tradnl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Salesiano Cooperador?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2 - Profundización</a:t>
            </a:r>
            <a:b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_tradnl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	a</a:t>
            </a: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) ¿Por qué 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hay que tener en cuenta </a:t>
            </a:r>
            <a:r>
              <a:rPr lang="es-ES_tradnl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 organización 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y el sentido de pertenencia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	b) </a:t>
            </a:r>
            <a:r>
              <a:rPr lang="es-ES_tradnl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¿Cómo ponerlo en práctica 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en </a:t>
            </a:r>
            <a:r>
              <a:rPr lang="es-ES_tradnl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nuestras 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vidas?</a:t>
            </a: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	c) Buenas prácticas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Conclusión</a:t>
            </a:r>
            <a:b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s-ES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Elementos </a:t>
            </a:r>
            <a:r>
              <a:rPr lang="en-U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para la </a:t>
            </a:r>
            <a:r>
              <a:rPr lang="en-US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reflexión personal </a:t>
            </a:r>
            <a:r>
              <a:rPr lang="en-U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US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en grupo</a:t>
            </a:r>
            <a:endParaRPr lang="es-ES" sz="2000" dirty="0">
              <a:latin typeface="Gilroy ExtraBold" panose="00000900000000000000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C15C69-CF10-8F79-C8EE-4ED7720D12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2</a:t>
            </a:fld>
            <a:endParaRPr lang="es-ES" noProof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1119800" y="810251"/>
            <a:ext cx="2286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latin typeface="Gilroy Light"/>
              </a:rPr>
              <a:t>LA MISIÓN</a:t>
            </a:r>
          </a:p>
        </p:txBody>
      </p:sp>
      <p:pic>
        <p:nvPicPr>
          <p:cNvPr id="6" name="Imagen 5" descr="Diagrama&#10;&#10;Descripción generada automáticamente">
            <a:extLst>
              <a:ext uri="{FF2B5EF4-FFF2-40B4-BE49-F238E27FC236}">
                <a16:creationId xmlns:a16="http://schemas.microsoft.com/office/drawing/2014/main" id="{3916B218-2AE6-C65F-7414-CF2AEA43FF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427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D54429-87FA-6A60-F209-D5F0DE65CF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C43E493-A181-DCEB-1611-453488834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20</a:t>
            </a:fld>
            <a:endParaRPr lang="es-ES" noProof="0"/>
          </a:p>
        </p:txBody>
      </p:sp>
      <p:pic>
        <p:nvPicPr>
          <p:cNvPr id="6" name="Imagen 5" descr="Diagrama&#10;&#10;Descripción generada automáticamente">
            <a:extLst>
              <a:ext uri="{FF2B5EF4-FFF2-40B4-BE49-F238E27FC236}">
                <a16:creationId xmlns:a16="http://schemas.microsoft.com/office/drawing/2014/main" id="{CCE308F0-67AC-0FB0-018E-68AD26DF9D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EA4116C-5EF8-3466-6A90-288FF5B08D3B}"/>
              </a:ext>
            </a:extLst>
          </p:cNvPr>
          <p:cNvSpPr txBox="1"/>
          <p:nvPr/>
        </p:nvSpPr>
        <p:spPr>
          <a:xfrm>
            <a:off x="1289748" y="2088247"/>
            <a:ext cx="8345373" cy="2771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La organización sirve a la misión</a:t>
            </a:r>
            <a:endParaRPr lang="de-DE" sz="24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¿Veo la organización de nuestra Asociación como un apoyo para llevar a cabo la misión apostólica? ¿O la organización de nuestro centro local/provincia/región es un fin en sí mismo?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¿Cuánta organización "desde arriba" necesita un centro local?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¿Cómo funciona la interacción con la provincia? ¿Qué queremos nosotros, como centro local, de la provincia?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4935" y="214843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3765FEC-81E4-CB18-8ACA-561691EE84B5}"/>
              </a:ext>
            </a:extLst>
          </p:cNvPr>
          <p:cNvSpPr txBox="1">
            <a:spLocks/>
          </p:cNvSpPr>
          <p:nvPr/>
        </p:nvSpPr>
        <p:spPr>
          <a:xfrm>
            <a:off x="0" y="1458896"/>
            <a:ext cx="4227226" cy="4328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es-ES_tradnl" sz="24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Para reflexionar</a:t>
            </a:r>
            <a:endParaRPr lang="es-ES" sz="24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val="3928329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E01340-2971-F6D8-C35D-5CAF9D9D0A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606BC59-7CAF-E552-4B3E-C97842BFF0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21</a:t>
            </a:fld>
            <a:endParaRPr lang="es-ES" noProof="0"/>
          </a:p>
        </p:txBody>
      </p:sp>
      <p:pic>
        <p:nvPicPr>
          <p:cNvPr id="6" name="Imagen 5" descr="Diagrama&#10;&#10;Descripción generada automáticamente">
            <a:extLst>
              <a:ext uri="{FF2B5EF4-FFF2-40B4-BE49-F238E27FC236}">
                <a16:creationId xmlns:a16="http://schemas.microsoft.com/office/drawing/2014/main" id="{DA41B425-2F66-F610-B569-6E4D564C39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2A035A48-B2F4-17A6-3259-461A0ED130C0}"/>
              </a:ext>
            </a:extLst>
          </p:cNvPr>
          <p:cNvSpPr txBox="1"/>
          <p:nvPr/>
        </p:nvSpPr>
        <p:spPr>
          <a:xfrm>
            <a:off x="879194" y="2337254"/>
            <a:ext cx="10333194" cy="2771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Mantener el sentido de pertenencia</a:t>
            </a:r>
            <a:endParaRPr lang="de-DE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Además, debemos recordar siempre que la renovación anual del compromiso, en particular, nos ayuda a </a:t>
            </a:r>
            <a:r>
              <a:rPr lang="fr-FR" sz="2000" i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"mantener viva la conciencia de nuestra pertenencia a la Asociación y de nuestra propia vocación"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Reglamento,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14 § 1): ¿cuándo fue la última vez que renové mi compromiso?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¿Nos aseguramos de que la promesa se renueva regularmente en nuestra provincia?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¿Cómo me siento cuando renuevo mi promesa?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0" y="203196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3765FEC-81E4-CB18-8ACA-561691EE84B5}"/>
              </a:ext>
            </a:extLst>
          </p:cNvPr>
          <p:cNvSpPr txBox="1">
            <a:spLocks/>
          </p:cNvSpPr>
          <p:nvPr/>
        </p:nvSpPr>
        <p:spPr>
          <a:xfrm>
            <a:off x="0" y="1549004"/>
            <a:ext cx="4227226" cy="4328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es-ES_tradnl" sz="24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Para reflexionar</a:t>
            </a:r>
            <a:endParaRPr lang="es-ES" sz="24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val="901908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ECDF2B-A76D-7982-26D5-4C07F8A0F3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B74DB3-7D3C-9D02-8FA9-4618D9697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22</a:t>
            </a:fld>
            <a:endParaRPr lang="es-ES" noProof="0"/>
          </a:p>
        </p:txBody>
      </p:sp>
      <p:pic>
        <p:nvPicPr>
          <p:cNvPr id="6" name="Imagen 5" descr="Diagrama&#10;&#10;Descripción generada automáticamente">
            <a:extLst>
              <a:ext uri="{FF2B5EF4-FFF2-40B4-BE49-F238E27FC236}">
                <a16:creationId xmlns:a16="http://schemas.microsoft.com/office/drawing/2014/main" id="{B511186B-5120-9492-0523-163068FBB4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F82FFB7-CD0C-9CC1-276F-EE11D2E659DE}"/>
              </a:ext>
            </a:extLst>
          </p:cNvPr>
          <p:cNvSpPr txBox="1"/>
          <p:nvPr/>
        </p:nvSpPr>
        <p:spPr>
          <a:xfrm>
            <a:off x="1088005" y="2203231"/>
            <a:ext cx="9374505" cy="3203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Disponibilidad de servicios y sentido de pertenencia</a:t>
            </a:r>
            <a:endParaRPr lang="de-DE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La organización de la Asociación necesita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de SSCC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que se pongan a disposición de los servicios en los distintos niveles. Si me pongo a disposición, es también una señal de mi sentido de pertenencia.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¿Estoy preparado para asumir servicios dentro de la Asociación?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¿Por qué no estoy dispuesto a ponerme a disposición de un servicio?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¿Qué quiero que haga el centro local/provincia/región/nivel mundial para estar preparado para asumir un servicio?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4935" y="211060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3765FEC-81E4-CB18-8ACA-561691EE84B5}"/>
              </a:ext>
            </a:extLst>
          </p:cNvPr>
          <p:cNvSpPr txBox="1">
            <a:spLocks/>
          </p:cNvSpPr>
          <p:nvPr/>
        </p:nvSpPr>
        <p:spPr>
          <a:xfrm>
            <a:off x="0" y="1496434"/>
            <a:ext cx="4227226" cy="4328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es-ES_tradnl" sz="24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Para reflexionar</a:t>
            </a:r>
            <a:endParaRPr lang="es-ES" sz="24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val="256237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3D62961-2310-F047-FFEA-A86AAC9EC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23</a:t>
            </a:fld>
            <a:endParaRPr lang="es-ES" noProof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080E0CF-7720-9F1F-A3B1-6B31DBC12B8B}"/>
              </a:ext>
            </a:extLst>
          </p:cNvPr>
          <p:cNvSpPr txBox="1"/>
          <p:nvPr/>
        </p:nvSpPr>
        <p:spPr>
          <a:xfrm>
            <a:off x="2334074" y="1420535"/>
            <a:ext cx="712176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6000" b="1" dirty="0"/>
              <a:t>GRACIAS</a:t>
            </a:r>
          </a:p>
          <a:p>
            <a:pPr algn="ctr"/>
            <a:r>
              <a:rPr lang="es-ES_tradnl" sz="6000" b="1" dirty="0"/>
              <a:t>GRAZIE</a:t>
            </a:r>
          </a:p>
          <a:p>
            <a:pPr algn="ctr"/>
            <a:r>
              <a:rPr lang="es-ES_tradnl" sz="6000" b="1" dirty="0"/>
              <a:t>GRACIAS</a:t>
            </a:r>
          </a:p>
          <a:p>
            <a:pPr algn="ctr"/>
            <a:r>
              <a:rPr lang="es-ES_tradnl" sz="6000" b="1" dirty="0"/>
              <a:t>GRACIAS</a:t>
            </a:r>
          </a:p>
          <a:p>
            <a:pPr algn="ctr"/>
            <a:r>
              <a:rPr lang="es-ES_tradnl" sz="6000" b="1" dirty="0"/>
              <a:t>OBRIGADO</a:t>
            </a:r>
            <a:endParaRPr lang="es-ES" sz="6000" b="1" dirty="0"/>
          </a:p>
        </p:txBody>
      </p:sp>
      <p:pic>
        <p:nvPicPr>
          <p:cNvPr id="2" name="Imagen 1" descr="Diagrama&#10;&#10;Descripción generada automáticamente">
            <a:extLst>
              <a:ext uri="{FF2B5EF4-FFF2-40B4-BE49-F238E27FC236}">
                <a16:creationId xmlns:a16="http://schemas.microsoft.com/office/drawing/2014/main" id="{754CB45B-1257-7AB2-F905-A6CE1F764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205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1BE55-21B2-E3AB-C383-F322012CB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5" y="1366583"/>
            <a:ext cx="9398833" cy="696635"/>
          </a:xfrm>
        </p:spPr>
        <p:txBody>
          <a:bodyPr/>
          <a:lstStyle/>
          <a:p>
            <a:pPr lvl="0" algn="just">
              <a:lnSpc>
                <a:spcPct val="107000"/>
              </a:lnSpc>
            </a:pP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¿Qué dice el </a:t>
            </a:r>
            <a:r>
              <a:rPr lang="es-ES_tradnl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PVA </a:t>
            </a:r>
            <a:r>
              <a:rPr lang="fr-FR" sz="18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sobre la organización de la Asociación de </a:t>
            </a:r>
            <a:r>
              <a:rPr lang="fr-FR" sz="18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los Salesianos Cooperadores y </a:t>
            </a:r>
            <a:r>
              <a:rPr lang="fr-FR" sz="18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el sentido de pertenencia del </a:t>
            </a:r>
            <a:r>
              <a:rPr lang="fr-FR" sz="18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Salesiano Cooperador?</a:t>
            </a:r>
            <a:endParaRPr lang="es-ES" sz="2000" dirty="0">
              <a:latin typeface="Gilroy Light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C15C69-CF10-8F79-C8EE-4ED7720D12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3</a:t>
            </a:fld>
            <a:endParaRPr lang="es-ES" noProof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19925" y="214843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57B80396-8B28-01CF-BE59-8535651F2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17EC33E-2F87-1AC4-BFB0-E40DFCA1B5CB}"/>
              </a:ext>
            </a:extLst>
          </p:cNvPr>
          <p:cNvSpPr txBox="1"/>
          <p:nvPr/>
        </p:nvSpPr>
        <p:spPr>
          <a:xfrm>
            <a:off x="937695" y="2052517"/>
            <a:ext cx="10873304" cy="4805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Reglamento</a:t>
            </a:r>
            <a:endParaRPr lang="fr-FR" sz="1800" b="1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FR" sz="2000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Capítulo VI: Organización de la Asociación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Capítulo V: Pertenencia y formación del Salesiano Cooperador, ver especialmente el art. 28: Valor de pertenencia.</a:t>
            </a:r>
            <a:endParaRPr lang="fr-FR" sz="2000" b="1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de-DE" sz="2000" b="1" kern="100" dirty="0" err="1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Otros artículos </a:t>
            </a:r>
            <a:r>
              <a:rPr lang="de-DE" sz="20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con </a:t>
            </a:r>
            <a:r>
              <a:rPr lang="de-DE" sz="2000" b="1" kern="100" dirty="0" err="1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información sobre la organización </a:t>
            </a:r>
            <a:r>
              <a:rPr lang="de-DE" sz="20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y el sentimiento de pertenencia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5: La asociación en la Familia Salesiana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6: Los Salesianos Cooperadores: Salesianos en el mundo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11: Actividades típicas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13: Patrimonio precioso 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21: Hermanos y hermanas en Don Bosco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22: Corresponsabilidad en la misión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23: Participación y vínculos con los grupos de la Familia Salesiana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25: Vínculos especiales con la Sociedad de San Francisco de Sales y con el </a:t>
            </a:r>
            <a:b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	    Instituto de las Hijas de María Auxiliadora</a:t>
            </a:r>
            <a:endParaRPr lang="es-ES" dirty="0">
              <a:latin typeface="Tenorite Display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629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012A56-383D-87AD-8CD5-22512E8549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064F8FA-47CF-28DD-8E9E-FF769A698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4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DCA07AE9-8C62-2C2C-B8CB-DD312D496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558C1909-7582-3008-A7B7-F6F22B99006B}"/>
              </a:ext>
            </a:extLst>
          </p:cNvPr>
          <p:cNvSpPr txBox="1"/>
          <p:nvPr/>
        </p:nvSpPr>
        <p:spPr>
          <a:xfrm>
            <a:off x="1465875" y="2163235"/>
            <a:ext cx="9604675" cy="3894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2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Normativa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Capítulo V: Organización de la asociación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Capítulo IV: Pertenencia y formación de los Salesianos Cooperadores, ver especialmente art. 14: Sentido de pertenencia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2200" b="1" kern="100" dirty="0" err="1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Otros artículos </a:t>
            </a:r>
            <a:r>
              <a:rPr lang="de-DE" sz="22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con </a:t>
            </a:r>
            <a:r>
              <a:rPr lang="de-DE" sz="2200" b="1" kern="100" dirty="0" err="1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información sobre la organización </a:t>
            </a:r>
            <a:r>
              <a:rPr lang="de-DE" sz="22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y el sentimiento de pertenencia</a:t>
            </a:r>
            <a:endParaRPr lang="de-DE" sz="22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6: Espíritu de familia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9: Vínculos especiales con la Sociedad de San Francisco de Sales y el Instituto de las Hijas de María Auxiliadora 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10: Vínculos con los grupos de la Familia Salesiana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152853" y="-15729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04E1BE55-21B2-E3AB-C383-F322012CB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53" y="1153279"/>
            <a:ext cx="9398833" cy="711625"/>
          </a:xfrm>
        </p:spPr>
        <p:txBody>
          <a:bodyPr/>
          <a:lstStyle/>
          <a:p>
            <a:pPr lvl="0" algn="just">
              <a:lnSpc>
                <a:spcPct val="107000"/>
              </a:lnSpc>
            </a:pP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¿Qué dice el </a:t>
            </a:r>
            <a:r>
              <a:rPr lang="es-ES_tradnl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PVA </a:t>
            </a:r>
            <a:r>
              <a:rPr lang="fr-FR" sz="18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sobre la organización de la Asociación de </a:t>
            </a:r>
            <a:r>
              <a:rPr lang="fr-FR" sz="18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los Salesianos Cooperadores y </a:t>
            </a:r>
            <a:r>
              <a:rPr lang="fr-FR" sz="18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el sentido de pertenencia del </a:t>
            </a:r>
            <a:r>
              <a:rPr lang="fr-FR" sz="18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Salesiano Cooperador?</a:t>
            </a:r>
            <a:endParaRPr lang="es-ES" sz="20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val="2690539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1BE55-21B2-E3AB-C383-F322012CB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28" y="1139253"/>
            <a:ext cx="10014128" cy="702908"/>
          </a:xfrm>
        </p:spPr>
        <p:txBody>
          <a:bodyPr/>
          <a:lstStyle/>
          <a:p>
            <a:pPr lvl="0">
              <a:lnSpc>
                <a:spcPct val="107000"/>
              </a:lnSpc>
            </a:pPr>
            <a:r>
              <a:rPr lang="fr-CA" sz="20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¿Por qué son importantes la organización y el sentimiento de pertenencia?</a:t>
            </a:r>
            <a:endParaRPr lang="es-ES" sz="2400" dirty="0">
              <a:latin typeface="Gilroy Light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C15C69-CF10-8F79-C8EE-4ED7720D12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5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D5C514BC-C380-3988-A9E3-83351C59C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28FA967-9714-7E26-3FE8-FD3C4DF01B53}"/>
              </a:ext>
            </a:extLst>
          </p:cNvPr>
          <p:cNvSpPr txBox="1"/>
          <p:nvPr/>
        </p:nvSpPr>
        <p:spPr>
          <a:xfrm>
            <a:off x="1270540" y="2518236"/>
            <a:ext cx="9622154" cy="2544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La organización sirve </a:t>
            </a:r>
            <a:r>
              <a:rPr lang="de-DE" sz="2400" b="1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 la </a:t>
            </a:r>
            <a:r>
              <a:rPr lang="de-DE" sz="2400" b="1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misión</a:t>
            </a:r>
            <a:endParaRPr lang="de-DE" sz="2400" b="1" kern="100" dirty="0">
              <a:effectLst/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2000" b="1" kern="100" dirty="0"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Debe utilizarse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para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lograr nuestro objetivo común</a:t>
            </a:r>
            <a:endParaRPr lang="de-DE" sz="2000" kern="100" dirty="0"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Debe estimular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coordinar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apoyar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disponibilidad de los miembros</a:t>
            </a:r>
            <a:endParaRPr lang="de-DE" sz="2000" kern="100" dirty="0"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i="1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"La Asociación [...] es un instrumento para vivir la misión y la comunión según el Proyecto de Vida Apostólica". </a:t>
            </a:r>
            <a:r>
              <a:rPr lang="de-DE" sz="2000" i="1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 (Estatutos, art. 33)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4935" y="199854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</p:spTree>
    <p:extLst>
      <p:ext uri="{BB962C8B-B14F-4D97-AF65-F5344CB8AC3E}">
        <p14:creationId xmlns:p14="http://schemas.microsoft.com/office/powerpoint/2010/main" val="248841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01B31C-EF2F-B28C-D3C0-EA766DD224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B9A3757-CAE2-DD2D-9597-B16E34C18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6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3935FF07-2754-EB75-C3A5-2CCFCBB29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1D4DAB1-7119-69FD-DF95-B1859C37A6A0}"/>
              </a:ext>
            </a:extLst>
          </p:cNvPr>
          <p:cNvSpPr txBox="1"/>
          <p:nvPr/>
        </p:nvSpPr>
        <p:spPr>
          <a:xfrm>
            <a:off x="1220106" y="2491974"/>
            <a:ext cx="9526904" cy="2544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Una </a:t>
            </a:r>
            <a:r>
              <a:rPr lang="de-DE" sz="2400" b="1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asociación </a:t>
            </a:r>
            <a:r>
              <a:rPr lang="de-DE" sz="2400" b="1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de-DE" sz="2400" b="1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tres niveles</a:t>
            </a:r>
            <a:endParaRPr lang="de-DE" sz="2400" b="1" kern="100" dirty="0">
              <a:effectLst/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2000" b="1" kern="100" dirty="0"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La misma estructura a todos los niveles: coordinador, administrador, secretario, responsable de formación, </a:t>
            </a:r>
            <a:r>
              <a:rPr lang="de-DE" sz="2000" kern="100" dirty="0" smtClean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consejo,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delegados, etc.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Centro local 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= el </a:t>
            </a: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núcleo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, la </a:t>
            </a: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célula 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vital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Los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niveles provincial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mundial están a su servicio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-7147" y="205264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04E1BE55-21B2-E3AB-C383-F322012CBDC8}"/>
              </a:ext>
            </a:extLst>
          </p:cNvPr>
          <p:cNvSpPr txBox="1">
            <a:spLocks/>
          </p:cNvSpPr>
          <p:nvPr/>
        </p:nvSpPr>
        <p:spPr>
          <a:xfrm>
            <a:off x="0" y="1112991"/>
            <a:ext cx="10014128" cy="7029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fr-CA" sz="20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¿Por qué son importantes la organización y el sentimiento de pertenencia?</a:t>
            </a:r>
            <a:endParaRPr lang="es-ES" sz="24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val="2550441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503758-C41E-4126-1D4C-0796D5DD3E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D171E20-13D1-D40E-E829-56B55CB00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7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2EF6E6DB-0BD7-1296-8D3E-D128D9766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7C08FC5-6A5A-8DDC-B35E-195D9BC9BF78}"/>
              </a:ext>
            </a:extLst>
          </p:cNvPr>
          <p:cNvSpPr txBox="1"/>
          <p:nvPr/>
        </p:nvSpPr>
        <p:spPr>
          <a:xfrm>
            <a:off x="1089940" y="2518236"/>
            <a:ext cx="9088381" cy="2577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Aspectos importantes de la organización en nuestra Asociación</a:t>
            </a:r>
            <a:endParaRPr lang="de-DE" sz="24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b="1" kern="100" dirty="0">
              <a:latin typeface="Tenorite Display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Una organización flexible y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colegiada</a:t>
            </a:r>
            <a:endParaRPr lang="de-DE" sz="2000" kern="100" dirty="0"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Una organización adaptable a la realidad </a:t>
            </a:r>
            <a:r>
              <a:rPr lang="de-DE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del territorio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Una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asociación vinculada a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Iglesia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universal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0" y="187129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04E1BE55-21B2-E3AB-C383-F322012CBDC8}"/>
              </a:ext>
            </a:extLst>
          </p:cNvPr>
          <p:cNvSpPr txBox="1">
            <a:spLocks/>
          </p:cNvSpPr>
          <p:nvPr/>
        </p:nvSpPr>
        <p:spPr>
          <a:xfrm>
            <a:off x="19228" y="1139253"/>
            <a:ext cx="10014128" cy="7029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fr-CA" sz="20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¿Por qué son importantes la organización y el sentimiento de pertenencia?</a:t>
            </a:r>
            <a:endParaRPr lang="es-ES" sz="24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val="763176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AB937C-9EC0-A6AA-637A-7DA4B76F68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673F200-0603-AE93-91E3-91AF6E4969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8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23067E19-C852-C143-09F3-DDE0C3937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1AF32D3-35C5-C176-F926-710A3E37C9F4}"/>
              </a:ext>
            </a:extLst>
          </p:cNvPr>
          <p:cNvSpPr txBox="1"/>
          <p:nvPr/>
        </p:nvSpPr>
        <p:spPr>
          <a:xfrm>
            <a:off x="985413" y="1842161"/>
            <a:ext cx="9271800" cy="847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DE" sz="20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Sin organización no hay pertenencia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Pertenecemos </a:t>
            </a:r>
            <a:r>
              <a:rPr lang="es-ES" sz="2000" kern="100" dirty="0" smtClean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como </a:t>
            </a:r>
            <a:r>
              <a:rPr lang="es-ES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SSCC a varios niveles</a:t>
            </a:r>
            <a:endParaRPr lang="de-DE" kern="100" dirty="0">
              <a:latin typeface="Tenorite Display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12081" y="234343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4E1BE55-21B2-E3AB-C383-F322012CBDC8}"/>
              </a:ext>
            </a:extLst>
          </p:cNvPr>
          <p:cNvSpPr txBox="1">
            <a:spLocks/>
          </p:cNvSpPr>
          <p:nvPr/>
        </p:nvSpPr>
        <p:spPr>
          <a:xfrm>
            <a:off x="19228" y="1139253"/>
            <a:ext cx="10014128" cy="7029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fr-CA" sz="20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¿Por qué son importantes la organización y el sentimiento de pertenencia?</a:t>
            </a:r>
            <a:endParaRPr lang="es-ES" sz="2400" dirty="0">
              <a:latin typeface="Gilroy Light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6577" y="2660914"/>
            <a:ext cx="5129772" cy="4197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85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D875B7-F982-BC64-F7D8-4A731E18F4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BCB973-96E5-9900-FBF5-898BCB27A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t>9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D62518D9-D794-C0B8-EA55-37692E5D8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74BC25F3-6481-35A2-82D8-3884E8FA44A3}"/>
              </a:ext>
            </a:extLst>
          </p:cNvPr>
          <p:cNvSpPr txBox="1"/>
          <p:nvPr/>
        </p:nvSpPr>
        <p:spPr>
          <a:xfrm>
            <a:off x="1414354" y="2536641"/>
            <a:ext cx="9012554" cy="2840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kern="100" dirty="0" err="1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Diferentes aspectos </a:t>
            </a:r>
            <a:r>
              <a:rPr lang="de-DE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de la </a:t>
            </a:r>
            <a:r>
              <a:rPr lang="de-DE" sz="2400" b="1" kern="100" dirty="0" err="1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pertenencia</a:t>
            </a:r>
            <a:endParaRPr lang="de-DE" sz="24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b="1" kern="100" dirty="0">
              <a:latin typeface="Tenorite Display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Ciertas formalidades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solicitud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admisión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aceptación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por parte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 la organización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integración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en la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vida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actividades de la Asociación, etc.</a:t>
            </a:r>
            <a:endParaRPr lang="de-DE" sz="2000" kern="100" dirty="0"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Afiliación a la ASSCC 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vocación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b="1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Los </a:t>
            </a:r>
            <a:r>
              <a:rPr lang="de-DE" sz="2000" b="1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aspectos formales de la organización nunca deben ser </a:t>
            </a:r>
            <a:r>
              <a:rPr lang="de-DE" sz="2000" b="1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más </a:t>
            </a:r>
            <a:r>
              <a:rPr lang="de-DE" sz="2000" b="1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importantes que </a:t>
            </a:r>
            <a:r>
              <a:rPr lang="de-DE" sz="2000" b="1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el </a:t>
            </a:r>
            <a:r>
              <a:rPr lang="de-DE" sz="2000" b="1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discernimiento </a:t>
            </a:r>
            <a:r>
              <a:rPr lang="de-DE" sz="2000" b="1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 la </a:t>
            </a:r>
            <a:r>
              <a:rPr lang="de-DE" sz="2000" b="1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vocación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id="{4C486BF4-E29D-F2DE-D943-2DA6D27403CC}"/>
              </a:ext>
            </a:extLst>
          </p:cNvPr>
          <p:cNvSpPr txBox="1"/>
          <p:nvPr/>
        </p:nvSpPr>
        <p:spPr>
          <a:xfrm>
            <a:off x="4238" y="214845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ORGANIZACIÓN Y SENTIDO DE PERTENENCIA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04E1BE55-21B2-E3AB-C383-F322012CBDC8}"/>
              </a:ext>
            </a:extLst>
          </p:cNvPr>
          <p:cNvSpPr txBox="1">
            <a:spLocks/>
          </p:cNvSpPr>
          <p:nvPr/>
        </p:nvSpPr>
        <p:spPr>
          <a:xfrm>
            <a:off x="19228" y="1139253"/>
            <a:ext cx="10014128" cy="7029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fr-CA" sz="20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¿Por qué son importantes la organización y el sentimiento de pertenencia?</a:t>
            </a:r>
            <a:endParaRPr lang="es-ES" sz="24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val="2331612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51F9C6D5-44D6-4E93-94D8-F5184FDF665D}" vid="{E9DD869F-DBC3-4F83-BAB8-8D82F50FD00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791f32-ba25-4a05-b83f-0a2579457002" xsi:nil="true"/>
    <lcf76f155ced4ddcb4097134ff3c332f xmlns="0d4f03e2-9ef2-4e5f-843a-cbc3f4d02c2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0DF048F32DB8448AA720353755F3BB3" ma:contentTypeVersion="13" ma:contentTypeDescription="Crear nuevo documento." ma:contentTypeScope="" ma:versionID="185c6a85e1b1288c057cf2e24605fae4">
  <xsd:schema xmlns:xsd="http://www.w3.org/2001/XMLSchema" xmlns:xs="http://www.w3.org/2001/XMLSchema" xmlns:p="http://schemas.microsoft.com/office/2006/metadata/properties" xmlns:ns2="0d4f03e2-9ef2-4e5f-843a-cbc3f4d02c2f" xmlns:ns3="ba791f32-ba25-4a05-b83f-0a2579457002" targetNamespace="http://schemas.microsoft.com/office/2006/metadata/properties" ma:root="true" ma:fieldsID="138ea360d020399dd8f8a687ea33cf1e" ns2:_="" ns3:_="">
    <xsd:import namespace="0d4f03e2-9ef2-4e5f-843a-cbc3f4d02c2f"/>
    <xsd:import namespace="ba791f32-ba25-4a05-b83f-0a25794570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4f03e2-9ef2-4e5f-843a-cbc3f4d02c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26262c4-5143-49c3-854c-de4bf521f9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791f32-ba25-4a05-b83f-0a257945700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aa18120-de7d-45c5-a506-5e11adcb2b58}" ma:internalName="TaxCatchAll" ma:showField="CatchAllData" ma:web="ba791f32-ba25-4a05-b83f-0a25794570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5BAB77-79E1-4739-AA51-10C9079186D6}">
  <ds:schemaRefs>
    <ds:schemaRef ds:uri="http://schemas.microsoft.com/office/infopath/2007/PartnerControls"/>
    <ds:schemaRef ds:uri="ba791f32-ba25-4a05-b83f-0a2579457002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0d4f03e2-9ef2-4e5f-843a-cbc3f4d02c2f"/>
    <ds:schemaRef ds:uri="http://purl.org/dc/dcmitype/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3F05EA7-8FE6-455F-90A9-711C3579F6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4f03e2-9ef2-4e5f-843a-cbc3f4d02c2f"/>
    <ds:schemaRef ds:uri="ba791f32-ba25-4a05-b83f-0a25794570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</TotalTime>
  <Words>1674</Words>
  <Application>Microsoft Office PowerPoint</Application>
  <PresentationFormat>Widescreen</PresentationFormat>
  <Paragraphs>178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33" baseType="lpstr">
      <vt:lpstr>Arial</vt:lpstr>
      <vt:lpstr>Calibri</vt:lpstr>
      <vt:lpstr>Gilroy ExtraBold</vt:lpstr>
      <vt:lpstr>Gilroy Light</vt:lpstr>
      <vt:lpstr>Mangal</vt:lpstr>
      <vt:lpstr>Symbol</vt:lpstr>
      <vt:lpstr>Tenorite</vt:lpstr>
      <vt:lpstr>Tenorite Display</vt:lpstr>
      <vt:lpstr>Times New Roman</vt:lpstr>
      <vt:lpstr>Tema de Office</vt:lpstr>
      <vt:lpstr>RECURSO DE FORMACIÓN  EL PVA: NUESTRO CARNET DE IDENTIDAD EN LA IGLESIA,  EN LA FAMILIA SALESIANA Y EN LA SOCIEDAD   TEMA: ORGANIZACIÓN Y SENTIDO DE PERTENENCIA</vt:lpstr>
      <vt:lpstr>1. ¿Qué dice el PVA sobre la organización de la ASSCC y el sentido de pertenencia del Salesiano Cooperador?  2 - Profundización  a) ¿Por qué hay que tener en cuenta la organización y el sentido de pertenencia?   b) ¿Cómo ponerlo en práctica en nuestras vidas?  c) Buenas prácticas  3. Conclusión  4. Elementos para la reflexión personal y en grupo</vt:lpstr>
      <vt:lpstr>¿Qué dice el PVA sobre la organización de la Asociación de los Salesianos Cooperadores y el sentido de pertenencia del Salesiano Cooperador?</vt:lpstr>
      <vt:lpstr>¿Qué dice el PVA sobre la organización de la Asociación de los Salesianos Cooperadores y el sentido de pertenencia del Salesiano Cooperador?</vt:lpstr>
      <vt:lpstr>¿Por qué son importantes la organización y el sentimiento de pertenencia?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¿Cómo podemos ponerlo en práctica en nuestras vidas?</vt:lpstr>
      <vt:lpstr>Apresentação do PowerPoint</vt:lpstr>
      <vt:lpstr>Apresentação do PowerPoint</vt:lpstr>
      <vt:lpstr>Apresentação do PowerPoint</vt:lpstr>
      <vt:lpstr>Conclusión</vt:lpstr>
      <vt:lpstr>Para reflexionar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 León Salesianos Cooperadores</dc:creator>
  <cp:keywords>, docId:028F31D77A60ADF8A32C56C8B4D8EA05</cp:keywords>
  <cp:lastModifiedBy>Usuário do Windows</cp:lastModifiedBy>
  <cp:revision>99</cp:revision>
  <dcterms:created xsi:type="dcterms:W3CDTF">2023-06-13T10:29:07Z</dcterms:created>
  <dcterms:modified xsi:type="dcterms:W3CDTF">2025-05-16T18:58:15Z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0x01010010DF048F32DB8448AA720353755F3BB3</vt:lpwstr>
  </property>
  <property fmtid="{D5CDD505-2E9C-101B-9397-08002B2CF9AE}" pid="3" name="MediaServiceImageTags">
    <vt:lpwstr/>
  </property>
</Properties>
</file>