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a José" initials="MJ" lastIdx="1" clrIdx="0">
    <p:extLst>
      <p:ext uri="{19B8F6BF-5375-455C-9EA6-DF929625EA0E}">
        <p15:presenceInfo xmlns:p15="http://schemas.microsoft.com/office/powerpoint/2012/main" userId="b179325de5f6654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69" d="100"/>
          <a:sy n="69" d="100"/>
        </p:scale>
        <p:origin x="78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-204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 dirty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374367-ED4D-4C0C-8A96-44ACA35C9A8F}" type="datetimeFigureOut">
              <a:rPr lang="pt-PT" smtClean="0"/>
              <a:t>15/11/2015</a:t>
            </a:fld>
            <a:endParaRPr lang="pt-PT" dirty="0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 dirty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3D96E7-2927-4435-8D7A-B94AAB745940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7521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D96E7-2927-4435-8D7A-B94AAB745940}" type="slidenum">
              <a:rPr lang="pt-PT" smtClean="0"/>
              <a:t>1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1927688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D96E7-2927-4435-8D7A-B94AAB745940}" type="slidenum">
              <a:rPr lang="pt-PT" smtClean="0"/>
              <a:t>10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202682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D96E7-2927-4435-8D7A-B94AAB745940}" type="slidenum">
              <a:rPr lang="pt-PT" smtClean="0"/>
              <a:t>11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7775513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Logo após a sua morte, surgiu uma convicção comum: “era uma santa”. Aqueles que começaram a chamá-la de “mãe santa” testemunhavam que ela jamais abandonou suas convicções, suas crenças, sua fé. Jamais deixou de demonstrar um equilíbrio formidável entre os planos terrestre e celeste.</a:t>
            </a:r>
            <a:endParaRPr lang="pt-PT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D96E7-2927-4435-8D7A-B94AAB745940}" type="slidenum">
              <a:rPr lang="pt-PT" smtClean="0"/>
              <a:t>12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698445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D96E7-2927-4435-8D7A-B94AAB745940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707700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kumimoji="1" lang="es-ES" altLang="pt-PT" sz="1200" dirty="0" smtClean="0"/>
              <a:t>Margarida </a:t>
            </a:r>
            <a:r>
              <a:rPr kumimoji="1" lang="es-ES" altLang="pt-PT" sz="1200" dirty="0" err="1" smtClean="0"/>
              <a:t>ficou</a:t>
            </a:r>
            <a:r>
              <a:rPr kumimoji="1" lang="es-ES" altLang="pt-PT" sz="1200" dirty="0" smtClean="0"/>
              <a:t> </a:t>
            </a:r>
            <a:r>
              <a:rPr kumimoji="1" lang="es-ES" altLang="pt-PT" sz="1200" dirty="0" err="1" smtClean="0"/>
              <a:t>viúva</a:t>
            </a:r>
            <a:r>
              <a:rPr kumimoji="1" lang="es-ES" altLang="pt-PT" sz="1200" dirty="0" smtClean="0"/>
              <a:t> </a:t>
            </a:r>
            <a:r>
              <a:rPr kumimoji="1" lang="es-ES" altLang="pt-PT" sz="1200" dirty="0" err="1" smtClean="0"/>
              <a:t>aos</a:t>
            </a:r>
            <a:r>
              <a:rPr kumimoji="1" lang="es-ES" altLang="pt-PT" sz="1200" dirty="0" smtClean="0"/>
              <a:t> 29 anos </a:t>
            </a:r>
            <a:r>
              <a:rPr kumimoji="1" lang="es-ES" altLang="pt-PT" sz="1200" dirty="0" err="1" smtClean="0"/>
              <a:t>com</a:t>
            </a:r>
            <a:r>
              <a:rPr kumimoji="1" lang="es-ES" altLang="pt-PT" sz="1200" dirty="0" smtClean="0"/>
              <a:t> 4 </a:t>
            </a:r>
            <a:r>
              <a:rPr kumimoji="1" lang="es-ES" altLang="pt-PT" sz="1200" dirty="0" err="1" smtClean="0"/>
              <a:t>pessoas</a:t>
            </a:r>
            <a:r>
              <a:rPr kumimoji="1" lang="es-ES" altLang="pt-PT" sz="1200" dirty="0" smtClean="0"/>
              <a:t> a </a:t>
            </a:r>
            <a:r>
              <a:rPr kumimoji="1" lang="es-ES" altLang="pt-PT" sz="1200" dirty="0" err="1" smtClean="0"/>
              <a:t>seu</a:t>
            </a:r>
            <a:r>
              <a:rPr kumimoji="1" lang="es-ES" altLang="pt-PT" sz="1200" dirty="0" smtClean="0"/>
              <a:t> cargo: </a:t>
            </a:r>
          </a:p>
          <a:p>
            <a:pPr marL="0" indent="0" algn="just">
              <a:buNone/>
            </a:pPr>
            <a:r>
              <a:rPr kumimoji="1" lang="es-ES" altLang="pt-PT" sz="1200" dirty="0" err="1" smtClean="0"/>
              <a:t>António</a:t>
            </a:r>
            <a:r>
              <a:rPr kumimoji="1" lang="es-ES" altLang="pt-PT" sz="1200" dirty="0" smtClean="0"/>
              <a:t> (9 anos),  José Luís e João </a:t>
            </a:r>
            <a:r>
              <a:rPr kumimoji="1" lang="es-ES" altLang="pt-PT" sz="1200" dirty="0" err="1" smtClean="0"/>
              <a:t>Melchior</a:t>
            </a:r>
            <a:r>
              <a:rPr kumimoji="1" lang="es-ES" altLang="pt-PT" sz="1200" dirty="0" smtClean="0"/>
              <a:t> , de </a:t>
            </a:r>
            <a:r>
              <a:rPr kumimoji="1" lang="es-ES" altLang="pt-PT" sz="1200" dirty="0" err="1" smtClean="0"/>
              <a:t>quatro</a:t>
            </a:r>
            <a:r>
              <a:rPr kumimoji="1" lang="es-ES" altLang="pt-PT" sz="1200" dirty="0" smtClean="0"/>
              <a:t> e </a:t>
            </a:r>
            <a:r>
              <a:rPr kumimoji="1" lang="es-ES" altLang="pt-PT" sz="1200" dirty="0" err="1" smtClean="0"/>
              <a:t>dois</a:t>
            </a:r>
            <a:r>
              <a:rPr kumimoji="1" lang="es-ES" altLang="pt-PT" sz="1200" dirty="0" smtClean="0"/>
              <a:t> anos, </a:t>
            </a:r>
          </a:p>
          <a:p>
            <a:pPr marL="0" indent="0" algn="just">
              <a:buNone/>
            </a:pPr>
            <a:r>
              <a:rPr kumimoji="1" lang="es-ES" altLang="pt-PT" sz="1200" dirty="0" smtClean="0"/>
              <a:t>e a </a:t>
            </a:r>
            <a:r>
              <a:rPr kumimoji="1" lang="es-ES" altLang="pt-PT" sz="1200" dirty="0" err="1" smtClean="0"/>
              <a:t>sogra</a:t>
            </a:r>
            <a:r>
              <a:rPr kumimoji="1" lang="es-ES" altLang="pt-PT" sz="1200" dirty="0" smtClean="0"/>
              <a:t>, Margarida </a:t>
            </a:r>
            <a:r>
              <a:rPr kumimoji="1" lang="es-ES" altLang="pt-PT" sz="1200" dirty="0" err="1" smtClean="0"/>
              <a:t>Zucca</a:t>
            </a:r>
            <a:r>
              <a:rPr kumimoji="1" lang="es-ES" altLang="pt-PT" sz="1200" dirty="0" smtClean="0"/>
              <a:t> de 65 anos, </a:t>
            </a:r>
          </a:p>
          <a:p>
            <a:pPr marL="0" indent="0" algn="just">
              <a:buNone/>
            </a:pPr>
            <a:r>
              <a:rPr kumimoji="1" lang="es-ES" altLang="pt-PT" sz="1200" dirty="0" err="1" smtClean="0"/>
              <a:t>quase</a:t>
            </a:r>
            <a:r>
              <a:rPr kumimoji="1" lang="es-ES" altLang="pt-PT" sz="1200" dirty="0" smtClean="0"/>
              <a:t> inválida.</a:t>
            </a:r>
            <a:endParaRPr kumimoji="1" lang="en-US" altLang="pt-PT" sz="1200" dirty="0" smtClean="0">
              <a:cs typeface="Times New Roman" panose="02020603050405020304" pitchFamily="18" charset="0"/>
            </a:endParaRPr>
          </a:p>
          <a:p>
            <a:pPr algn="just"/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D96E7-2927-4435-8D7A-B94AAB745940}" type="slidenum">
              <a:rPr lang="pt-PT" smtClean="0"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83124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D96E7-2927-4435-8D7A-B94AAB745940}" type="slidenum">
              <a:rPr lang="pt-PT" smtClean="0"/>
              <a:t>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504323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D96E7-2927-4435-8D7A-B94AAB745940}" type="slidenum">
              <a:rPr lang="pt-PT" smtClean="0"/>
              <a:t>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83904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D96E7-2927-4435-8D7A-B94AAB745940}" type="slidenum">
              <a:rPr lang="pt-PT" smtClean="0"/>
              <a:t>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719284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D96E7-2927-4435-8D7A-B94AAB745940}" type="slidenum">
              <a:rPr lang="pt-PT" smtClean="0"/>
              <a:t>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29781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D96E7-2927-4435-8D7A-B94AAB745940}" type="slidenum">
              <a:rPr lang="pt-PT" smtClean="0"/>
              <a:t>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246874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D96E7-2927-4435-8D7A-B94AAB745940}" type="slidenum">
              <a:rPr lang="pt-PT" smtClean="0"/>
              <a:t>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56725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FE5E00FC-2226-490F-B963-E285FA2E2028}" type="datetime1">
              <a:rPr lang="en-US" smtClean="0"/>
              <a:t>11/15/2015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r>
              <a:rPr lang="pt-PT" dirty="0" smtClean="0"/>
              <a:t>Mãe Margarida "Um exemplo de Mãe, mulher e educadora"  SC Monte Estoril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grafia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PT" dirty="0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0BA4E-7191-4FCE-B68A-9166AB3673A8}" type="datetime1">
              <a:rPr lang="en-US" smtClean="0"/>
              <a:t>11/15/2015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Mãe Margarida "Um exemplo de Mãe, mulher e educadora"  SC Monte Estoril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C6C7D-68C3-48FD-A8BE-CC305375D5B7}" type="datetime1">
              <a:rPr lang="en-US" smtClean="0"/>
              <a:t>11/15/2015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Mãe Margarida "Um exemplo de Mãe, mulher e educadora"  SC Monte Estoril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93E1-B730-4945-9DFD-A06F39D7FE1B}" type="datetime1">
              <a:rPr lang="en-US" smtClean="0"/>
              <a:t>11/15/2015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Mãe Margarida "Um exemplo de Mãe, mulher e educadora"  SC Monte Estoril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18BD-0393-4D25-807F-515B658A45F7}" type="datetime1">
              <a:rPr lang="en-US" smtClean="0"/>
              <a:t>11/15/2015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Mãe Margarida "Um exemplo de Mãe, mulher e educadora"  SC Monte Estoril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 com Ci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PT" smtClean="0"/>
              <a:t>Clique para editar os estilos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FF1DA-EC56-4A7F-B1D5-56D19BD42DEB}" type="datetime1">
              <a:rPr lang="en-US" smtClean="0"/>
              <a:t>11/15/2015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Mãe Margarida "Um exemplo de Mãe, mulher e educadora"  SC Monte Estoril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PT" smtClean="0"/>
              <a:t>Clique para editar os estilos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9B89-06DB-4E56-A78C-A7F89E22A0D1}" type="datetime1">
              <a:rPr lang="en-US" smtClean="0"/>
              <a:t>11/15/2015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Mãe Margarida "Um exemplo de Mãe, mulher e educadora"  SC Monte Estoril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8C4F7-30C2-421D-A701-217FFE9C73D3}" type="datetime1">
              <a:rPr lang="en-US" smtClean="0"/>
              <a:t>11/15/2015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Mãe Margarida "Um exemplo de Mãe, mulher e educadora"  SC Monte Estoril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FF987-ABBA-4959-82E8-A09693128BDF}" type="datetime1">
              <a:rPr lang="en-US" smtClean="0"/>
              <a:t>11/15/2015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Mãe Margarida "Um exemplo de Mãe, mulher e educadora"  SC Monte Estoril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4F3F7-9259-4AE9-B685-A2A0D78A426F}" type="datetime1">
              <a:rPr lang="en-US" smtClean="0"/>
              <a:t>11/15/2015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Mãe Margarida "Um exemplo de Mãe, mulher e educadora"  SC Monte Estoril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0ABD4-ECCB-4763-BA21-27B5C3749295}" type="datetime1">
              <a:rPr lang="en-US" smtClean="0"/>
              <a:t>11/15/2015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Mãe Margarida "Um exemplo de Mãe, mulher e educadora"  SC Monte Estoril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CC0AE-48B5-4BDC-8A3E-CB51425A70DD}" type="datetime1">
              <a:rPr lang="en-US" smtClean="0"/>
              <a:t>11/15/2015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Mãe Margarida "Um exemplo de Mãe, mulher e educadora"  SC Monte Estoril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314E3-4D71-4CC0-9B2B-92627D58411D}" type="datetime1">
              <a:rPr lang="en-US" smtClean="0"/>
              <a:t>11/15/2015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Mãe Margarida "Um exemplo de Mãe, mulher e educadora"  SC Monte Estoril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8D8FE-0D34-45C8-8668-861108EBCDC8}" type="datetime1">
              <a:rPr lang="en-US" smtClean="0"/>
              <a:t>11/15/2015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Mãe Margarida "Um exemplo de Mãe, mulher e educadora"  SC Monte Estoril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7299D-6C75-4E1D-BC62-E45B1B96A9E7}" type="datetime1">
              <a:rPr lang="en-US" smtClean="0"/>
              <a:t>11/15/2015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Mãe Margarida "Um exemplo de Mãe, mulher e educadora"  SC Monte Estoril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C8D07-C131-4849-B710-59DF47E2A9D0}" type="datetime1">
              <a:rPr lang="en-US" smtClean="0"/>
              <a:t>11/15/2015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Mãe Margarida "Um exemplo de Mãe, mulher e educadora"  SC Monte Estoril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PT" dirty="0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21E02-981F-451E-B1B9-55E938D0E790}" type="datetime1">
              <a:rPr lang="en-US" smtClean="0"/>
              <a:t>11/15/2015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Mãe Margarida "Um exemplo de Mãe, mulher e educadora"  SC Monte Estoril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2DAC647-D671-47A3-874E-3AE293C33CC1}" type="datetime1">
              <a:rPr lang="en-US" smtClean="0"/>
              <a:t>11/15/2015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pt-PT" dirty="0" smtClean="0"/>
              <a:t>Mãe Margarida "Um exemplo de Mãe, mulher e educadora"  SC Monte Estoril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 smtClean="0">
                <a:latin typeface="Jokerman" panose="04090605060D06020702" pitchFamily="82" charset="0"/>
              </a:rPr>
              <a:t>Mãe Margarida</a:t>
            </a:r>
            <a:endParaRPr lang="pt-PT" dirty="0">
              <a:latin typeface="Jokerman" panose="04090605060D06020702" pitchFamily="8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PT" sz="4000" dirty="0" smtClean="0"/>
              <a:t>Um exemplo de Mãe, mulher  e educadora</a:t>
            </a:r>
            <a:endParaRPr lang="pt-PT" sz="40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413" y="1396999"/>
            <a:ext cx="3175000" cy="43942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8082240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>
          <a:xfrm>
            <a:off x="2250433" y="6308456"/>
            <a:ext cx="7827659" cy="377825"/>
          </a:xfrm>
        </p:spPr>
        <p:txBody>
          <a:bodyPr/>
          <a:lstStyle/>
          <a:p>
            <a:pPr algn="ctr"/>
            <a:r>
              <a:rPr lang="pt-PT" dirty="0" smtClean="0"/>
              <a:t>Mãe Margarida "Um exemplo de Mãe, mulher e educadora"  SC Monte Estoril</a:t>
            </a:r>
            <a:endParaRPr lang="en-US" dirty="0"/>
          </a:p>
        </p:txBody>
      </p:sp>
      <p:sp>
        <p:nvSpPr>
          <p:cNvPr id="11" name="Subtítulo 2"/>
          <p:cNvSpPr txBox="1">
            <a:spLocks/>
          </p:cNvSpPr>
          <p:nvPr/>
        </p:nvSpPr>
        <p:spPr>
          <a:xfrm>
            <a:off x="412124" y="2548920"/>
            <a:ext cx="6164263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endParaRPr lang="pt-PT" sz="4000" dirty="0"/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4550468" y="1201414"/>
            <a:ext cx="6164263" cy="30671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PT" sz="2800" dirty="0" smtClean="0"/>
              <a:t>Mãe Margarida educou os seus filhos com algumas frases comuns: “Deus te vê”; “como Deus é bom”; “com Deus não se brinca”.</a:t>
            </a:r>
            <a:r>
              <a:rPr lang="pt-PT" sz="2800" dirty="0"/>
              <a:t> </a:t>
            </a:r>
            <a:r>
              <a:rPr lang="pt-PT" sz="2800" dirty="0" smtClean="0"/>
              <a:t>Esta </a:t>
            </a:r>
            <a:r>
              <a:rPr lang="pt-PT" sz="2800" dirty="0"/>
              <a:t>experiência teologal </a:t>
            </a:r>
            <a:r>
              <a:rPr lang="pt-PT" sz="2800" dirty="0" smtClean="0"/>
              <a:t>transformou-se </a:t>
            </a:r>
            <a:r>
              <a:rPr lang="pt-PT" sz="2800" dirty="0"/>
              <a:t>em experiência pedagógica no sistema preventivo vivido no primeiro oratório.</a:t>
            </a:r>
          </a:p>
          <a:p>
            <a:pPr marL="0" indent="0" algn="just">
              <a:buNone/>
            </a:pPr>
            <a:endParaRPr lang="pt-PT" sz="2800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518" y="569908"/>
            <a:ext cx="3389830" cy="338983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4" name="Retângulo 3"/>
          <p:cNvSpPr/>
          <p:nvPr/>
        </p:nvSpPr>
        <p:spPr>
          <a:xfrm>
            <a:off x="3098042" y="4106393"/>
            <a:ext cx="7383462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600" dirty="0">
                <a:ea typeface="Times New Roman" panose="02020603050405020304" pitchFamily="18" charset="0"/>
              </a:rPr>
              <a:t>Portanto, a santidade de </a:t>
            </a:r>
            <a:r>
              <a:rPr lang="pt-PT" sz="2600" dirty="0" smtClean="0">
                <a:ea typeface="Times New Roman" panose="02020603050405020304" pitchFamily="18" charset="0"/>
              </a:rPr>
              <a:t>Mãe </a:t>
            </a:r>
            <a:r>
              <a:rPr lang="pt-PT" sz="2600" dirty="0">
                <a:ea typeface="Times New Roman" panose="02020603050405020304" pitchFamily="18" charset="0"/>
              </a:rPr>
              <a:t>Margarida esteve sempre ligada a uma fé vivida no dia a dia histórico, na materialidade da vida, onde Deus é presença permanente, sensível e misteriosa. Uma fé impregnada de valores simples e </a:t>
            </a:r>
            <a:r>
              <a:rPr lang="pt-PT" sz="2600" dirty="0" smtClean="0">
                <a:ea typeface="Times New Roman" panose="02020603050405020304" pitchFamily="18" charset="0"/>
              </a:rPr>
              <a:t>profundos.</a:t>
            </a:r>
            <a:endParaRPr lang="pt-PT" sz="2600" dirty="0"/>
          </a:p>
        </p:txBody>
      </p:sp>
    </p:spTree>
    <p:extLst>
      <p:ext uri="{BB962C8B-B14F-4D97-AF65-F5344CB8AC3E}">
        <p14:creationId xmlns:p14="http://schemas.microsoft.com/office/powerpoint/2010/main" val="1618331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>
          <a:xfrm>
            <a:off x="2250433" y="6308456"/>
            <a:ext cx="7827659" cy="377825"/>
          </a:xfrm>
        </p:spPr>
        <p:txBody>
          <a:bodyPr/>
          <a:lstStyle/>
          <a:p>
            <a:pPr algn="ctr"/>
            <a:r>
              <a:rPr lang="pt-PT" smtClean="0"/>
              <a:t>Mãe Margarida "Um exemplo de Mãe, mulher e educadora"  SC Monte Estoril</a:t>
            </a:r>
            <a:endParaRPr lang="en-US" dirty="0"/>
          </a:p>
        </p:txBody>
      </p:sp>
      <p:sp>
        <p:nvSpPr>
          <p:cNvPr id="11" name="Subtítulo 2"/>
          <p:cNvSpPr txBox="1">
            <a:spLocks/>
          </p:cNvSpPr>
          <p:nvPr/>
        </p:nvSpPr>
        <p:spPr>
          <a:xfrm>
            <a:off x="412124" y="2548920"/>
            <a:ext cx="6164263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endParaRPr lang="pt-PT" sz="4000" dirty="0"/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4550468" y="1201414"/>
            <a:ext cx="6164263" cy="30671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pt-PT" sz="2800" dirty="0"/>
          </a:p>
        </p:txBody>
      </p:sp>
      <p:sp>
        <p:nvSpPr>
          <p:cNvPr id="4" name="Retângulo 3"/>
          <p:cNvSpPr/>
          <p:nvPr/>
        </p:nvSpPr>
        <p:spPr>
          <a:xfrm>
            <a:off x="3098042" y="4106393"/>
            <a:ext cx="7383462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400" dirty="0" smtClean="0"/>
              <a:t>No dizer </a:t>
            </a:r>
            <a:r>
              <a:rPr lang="pt-PT" sz="2400" dirty="0"/>
              <a:t>de </a:t>
            </a:r>
            <a:r>
              <a:rPr lang="pt-PT" sz="2400" dirty="0" smtClean="0"/>
              <a:t>Don Pascual </a:t>
            </a:r>
            <a:r>
              <a:rPr lang="pt-PT" sz="2400" dirty="0"/>
              <a:t>Chávez, ela foi a primeira educadora salesiana  e colaborou com Dom Bosco a moldar nos seus jovens, nos discípulos e na sua família carismática, uma santidade simples, sem ser simplória; profunda, mas sem pieguismo; alegre e jovial, sem ser banal</a:t>
            </a:r>
            <a:r>
              <a:rPr lang="pt-PT" sz="2800" dirty="0"/>
              <a:t>.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595" y="361141"/>
            <a:ext cx="6501584" cy="34106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01184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>
          <a:xfrm>
            <a:off x="2250433" y="6308456"/>
            <a:ext cx="7827659" cy="377825"/>
          </a:xfrm>
        </p:spPr>
        <p:txBody>
          <a:bodyPr/>
          <a:lstStyle/>
          <a:p>
            <a:pPr algn="ctr"/>
            <a:r>
              <a:rPr lang="pt-PT" dirty="0" smtClean="0"/>
              <a:t>Mãe Margarida "Um exemplo de Mãe, mulher e educadora"  SC Monte Estoril</a:t>
            </a:r>
            <a:endParaRPr lang="en-US" dirty="0"/>
          </a:p>
        </p:txBody>
      </p:sp>
      <p:sp>
        <p:nvSpPr>
          <p:cNvPr id="11" name="Subtítulo 2"/>
          <p:cNvSpPr txBox="1">
            <a:spLocks/>
          </p:cNvSpPr>
          <p:nvPr/>
        </p:nvSpPr>
        <p:spPr>
          <a:xfrm>
            <a:off x="412124" y="2548920"/>
            <a:ext cx="6164263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endParaRPr lang="pt-PT" sz="4000" dirty="0"/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4550468" y="1201414"/>
            <a:ext cx="6164263" cy="30671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pt-PT" sz="2800" dirty="0"/>
          </a:p>
        </p:txBody>
      </p:sp>
      <p:sp>
        <p:nvSpPr>
          <p:cNvPr id="4" name="Retângulo 3"/>
          <p:cNvSpPr/>
          <p:nvPr/>
        </p:nvSpPr>
        <p:spPr>
          <a:xfrm>
            <a:off x="3098042" y="4106393"/>
            <a:ext cx="738346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400" dirty="0"/>
              <a:t>Morre em Turim, de uma pneumonia, no dia 25 de Novembro de 1856, aos 68 anos. Acompanham-na ao cemitério muitos rapazes, que a choram como </a:t>
            </a:r>
            <a:r>
              <a:rPr lang="pt-PT" sz="2400" dirty="0" smtClean="0"/>
              <a:t>uma </a:t>
            </a:r>
            <a:r>
              <a:rPr lang="pt-PT" sz="2400" dirty="0"/>
              <a:t>mãe. Gerações de salesianos chamam-na e sempre a chamarão «Mãe Margarida».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595" y="361141"/>
            <a:ext cx="6501584" cy="34106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89971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body" sz="half" idx="4294967295"/>
          </p:nvPr>
        </p:nvSpPr>
        <p:spPr>
          <a:xfrm>
            <a:off x="412124" y="618185"/>
            <a:ext cx="6164263" cy="1828800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pt-PT" sz="4000" dirty="0"/>
              <a:t>Margarida </a:t>
            </a:r>
            <a:r>
              <a:rPr lang="pt-PT" sz="4000" dirty="0" err="1"/>
              <a:t>Occhiena</a:t>
            </a:r>
            <a:r>
              <a:rPr lang="pt-PT" sz="4000" dirty="0"/>
              <a:t> nasceu no dia 1 de Abril de 1788 em Serra de </a:t>
            </a:r>
            <a:r>
              <a:rPr lang="pt-PT" sz="4000" dirty="0" err="1"/>
              <a:t>Capriglio</a:t>
            </a:r>
            <a:r>
              <a:rPr lang="pt-PT" sz="4000" dirty="0"/>
              <a:t>, na província de </a:t>
            </a:r>
            <a:r>
              <a:rPr lang="pt-PT" sz="4000" dirty="0" smtClean="0"/>
              <a:t>Asti.</a:t>
            </a:r>
            <a:endParaRPr lang="pt-PT" sz="4000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7380" y="618185"/>
            <a:ext cx="3623628" cy="271422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>
          <a:xfrm>
            <a:off x="2250433" y="6308456"/>
            <a:ext cx="7827659" cy="377825"/>
          </a:xfrm>
        </p:spPr>
        <p:txBody>
          <a:bodyPr/>
          <a:lstStyle/>
          <a:p>
            <a:pPr algn="ctr"/>
            <a:r>
              <a:rPr lang="pt-PT" smtClean="0"/>
              <a:t>Mãe Margarida "Um exemplo de Mãe, mulher e educadora"  SC Monte Estoril</a:t>
            </a:r>
            <a:endParaRPr lang="en-US" dirty="0"/>
          </a:p>
        </p:txBody>
      </p:sp>
      <p:sp>
        <p:nvSpPr>
          <p:cNvPr id="9" name="Subtítulo 2"/>
          <p:cNvSpPr txBox="1">
            <a:spLocks/>
          </p:cNvSpPr>
          <p:nvPr/>
        </p:nvSpPr>
        <p:spPr>
          <a:xfrm>
            <a:off x="412124" y="3707749"/>
            <a:ext cx="8745730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PT" sz="3400" dirty="0"/>
              <a:t>Desde jovem Margarida é uma grande trabalhadora. Os tempos e os compromissos não lhe dão a possibilidade de estudar, mas o seu amor pela oração enriquece-a daquela sabedoria que não se encontra nos </a:t>
            </a:r>
            <a:r>
              <a:rPr lang="pt-PT" sz="3400" dirty="0" smtClean="0"/>
              <a:t>livros.</a:t>
            </a:r>
            <a:endParaRPr lang="pt-PT" sz="3400" dirty="0"/>
          </a:p>
        </p:txBody>
      </p:sp>
    </p:spTree>
    <p:extLst>
      <p:ext uri="{BB962C8B-B14F-4D97-AF65-F5344CB8AC3E}">
        <p14:creationId xmlns:p14="http://schemas.microsoft.com/office/powerpoint/2010/main" val="33721054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body" sz="half" idx="4294967295"/>
          </p:nvPr>
        </p:nvSpPr>
        <p:spPr>
          <a:xfrm>
            <a:off x="668457" y="947900"/>
            <a:ext cx="6164263" cy="306712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PT" sz="2400" dirty="0"/>
              <a:t>A presença marcante de Margarida </a:t>
            </a:r>
            <a:r>
              <a:rPr lang="pt-PT" sz="2400" dirty="0" err="1"/>
              <a:t>Occhiena</a:t>
            </a:r>
            <a:r>
              <a:rPr lang="pt-PT" sz="2400" dirty="0"/>
              <a:t> foi definitiva para que Dom Bosco, nas bases de seu projeto, colocasse como pilares de </a:t>
            </a:r>
            <a:r>
              <a:rPr lang="pt-PT" sz="2400" dirty="0" smtClean="0"/>
              <a:t>sustentação, </a:t>
            </a:r>
            <a:r>
              <a:rPr lang="pt-PT" sz="2400" dirty="0"/>
              <a:t>a </a:t>
            </a:r>
            <a:r>
              <a:rPr lang="pt-PT" sz="2400" dirty="0" smtClean="0"/>
              <a:t>família, </a:t>
            </a:r>
            <a:r>
              <a:rPr lang="pt-PT" sz="2400" dirty="0"/>
              <a:t>o “espírito de família” e a busca pela santidade. O exemplo de amor, aceitação, confiança e apoio de </a:t>
            </a:r>
            <a:r>
              <a:rPr lang="pt-PT" sz="2400" dirty="0" smtClean="0"/>
              <a:t>Mãe </a:t>
            </a:r>
            <a:r>
              <a:rPr lang="pt-PT" sz="2400" dirty="0"/>
              <a:t>Margarida demonstravam a importância dos princípios evangélicos e da família na formação de novas pessoas, de “bons cristãos e honestos cidadãos”.</a:t>
            </a:r>
          </a:p>
          <a:p>
            <a:pPr marL="0" indent="0" algn="ctr">
              <a:buNone/>
            </a:pPr>
            <a:endParaRPr kumimoji="1" lang="en-US" altLang="pt-PT" sz="2400" dirty="0">
              <a:cs typeface="Times New Roman" panose="02020603050405020304" pitchFamily="18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7380" y="618185"/>
            <a:ext cx="3623628" cy="271422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>
          <a:xfrm>
            <a:off x="2250433" y="6308456"/>
            <a:ext cx="7827659" cy="377825"/>
          </a:xfrm>
        </p:spPr>
        <p:txBody>
          <a:bodyPr/>
          <a:lstStyle/>
          <a:p>
            <a:pPr algn="ctr"/>
            <a:r>
              <a:rPr lang="pt-PT" smtClean="0"/>
              <a:t>Mãe Margarida "Um exemplo de Mãe, mulher e educadora"  SC Monte Estoril</a:t>
            </a:r>
            <a:endParaRPr lang="en-US" dirty="0"/>
          </a:p>
        </p:txBody>
      </p:sp>
      <p:sp>
        <p:nvSpPr>
          <p:cNvPr id="11" name="Subtítulo 2"/>
          <p:cNvSpPr txBox="1">
            <a:spLocks/>
          </p:cNvSpPr>
          <p:nvPr/>
        </p:nvSpPr>
        <p:spPr>
          <a:xfrm>
            <a:off x="412124" y="2548920"/>
            <a:ext cx="6164263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endParaRPr lang="pt-PT" sz="4000" dirty="0"/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4207919" y="3604028"/>
            <a:ext cx="6164263" cy="30671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PT" sz="2600" dirty="0" smtClean="0"/>
              <a:t>Margarida </a:t>
            </a:r>
            <a:r>
              <a:rPr lang="pt-PT" sz="2600" dirty="0"/>
              <a:t>era uma mulher de grande fé. Deus estava acima de todos os seus pensamentos e nos seus lábios. O seu amor ao Senhor era tão intenso que formou nela um coração de mãe santa.</a:t>
            </a:r>
            <a:endParaRPr kumimoji="1" lang="en-US" altLang="pt-PT" sz="26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0800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body" sz="half" idx="4294967295"/>
          </p:nvPr>
        </p:nvSpPr>
        <p:spPr>
          <a:xfrm>
            <a:off x="1583117" y="2275964"/>
            <a:ext cx="6164263" cy="3067124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pt-PT" sz="4400" dirty="0"/>
              <a:t>Tendo ficado viúva, após cinco anos de vida em comum com Francisco Bosco, viu-se obrigada, completamente só, a assumir uma tarefa de grandes desafios e obstáculos: a administração de uma família com quatro membros.</a:t>
            </a:r>
          </a:p>
          <a:p>
            <a:pPr marL="0" indent="0" algn="ctr">
              <a:buNone/>
            </a:pPr>
            <a:endParaRPr kumimoji="1" lang="en-US" altLang="pt-PT" sz="6000" dirty="0">
              <a:cs typeface="Times New Roman" panose="02020603050405020304" pitchFamily="18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7380" y="618185"/>
            <a:ext cx="3623628" cy="271422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>
          <a:xfrm>
            <a:off x="2250433" y="6308456"/>
            <a:ext cx="7827659" cy="377825"/>
          </a:xfrm>
        </p:spPr>
        <p:txBody>
          <a:bodyPr/>
          <a:lstStyle/>
          <a:p>
            <a:pPr algn="ctr"/>
            <a:r>
              <a:rPr lang="pt-PT" smtClean="0"/>
              <a:t>Mãe Margarida "Um exemplo de Mãe, mulher e educadora"  SC Monte Estoril</a:t>
            </a:r>
            <a:endParaRPr lang="en-US" dirty="0"/>
          </a:p>
        </p:txBody>
      </p:sp>
      <p:sp>
        <p:nvSpPr>
          <p:cNvPr id="11" name="Subtítulo 2"/>
          <p:cNvSpPr txBox="1">
            <a:spLocks/>
          </p:cNvSpPr>
          <p:nvPr/>
        </p:nvSpPr>
        <p:spPr>
          <a:xfrm>
            <a:off x="412124" y="2548920"/>
            <a:ext cx="6164263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endParaRPr lang="pt-PT" sz="4000" dirty="0"/>
          </a:p>
        </p:txBody>
      </p:sp>
    </p:spTree>
    <p:extLst>
      <p:ext uri="{BB962C8B-B14F-4D97-AF65-F5344CB8AC3E}">
        <p14:creationId xmlns:p14="http://schemas.microsoft.com/office/powerpoint/2010/main" val="4243815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body" sz="half" idx="4294967295"/>
          </p:nvPr>
        </p:nvSpPr>
        <p:spPr>
          <a:xfrm rot="20807209">
            <a:off x="422460" y="896986"/>
            <a:ext cx="5642312" cy="1524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PT" sz="3600" dirty="0" smtClean="0">
                <a:latin typeface="Jokerman" panose="04090605060D06020702" pitchFamily="82" charset="0"/>
              </a:rPr>
              <a:t>A Familiaridade</a:t>
            </a:r>
            <a:endParaRPr kumimoji="1" lang="en-US" altLang="pt-PT" sz="6000" dirty="0">
              <a:latin typeface="Jokerman" panose="04090605060D06020702" pitchFamily="82" charset="0"/>
              <a:cs typeface="Times New Roman" panose="02020603050405020304" pitchFamily="18" charset="0"/>
            </a:endParaRPr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>
          <a:xfrm>
            <a:off x="2250433" y="6308456"/>
            <a:ext cx="7827659" cy="377825"/>
          </a:xfrm>
        </p:spPr>
        <p:txBody>
          <a:bodyPr/>
          <a:lstStyle/>
          <a:p>
            <a:pPr algn="ctr"/>
            <a:r>
              <a:rPr lang="pt-PT" smtClean="0"/>
              <a:t>Mãe Margarida "Um exemplo de Mãe, mulher e educadora"  SC Monte Estoril</a:t>
            </a:r>
            <a:endParaRPr lang="en-US" dirty="0"/>
          </a:p>
        </p:txBody>
      </p:sp>
      <p:sp>
        <p:nvSpPr>
          <p:cNvPr id="11" name="Subtítulo 2"/>
          <p:cNvSpPr txBox="1">
            <a:spLocks/>
          </p:cNvSpPr>
          <p:nvPr/>
        </p:nvSpPr>
        <p:spPr>
          <a:xfrm>
            <a:off x="412124" y="2548920"/>
            <a:ext cx="6164263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endParaRPr lang="pt-PT" sz="4000" dirty="0"/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3082130" y="3332408"/>
            <a:ext cx="6164263" cy="30671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PT" sz="2800" dirty="0"/>
              <a:t>Mesmo não tendo sido alfabetizada, </a:t>
            </a:r>
            <a:r>
              <a:rPr lang="pt-PT" sz="2800" dirty="0" smtClean="0"/>
              <a:t>Mãe </a:t>
            </a:r>
            <a:r>
              <a:rPr lang="pt-PT" sz="2800" dirty="0"/>
              <a:t>Margarida, </a:t>
            </a:r>
            <a:r>
              <a:rPr lang="pt-PT" sz="2800" dirty="0" smtClean="0"/>
              <a:t>na </a:t>
            </a:r>
            <a:r>
              <a:rPr lang="pt-PT" sz="2800" dirty="0"/>
              <a:t>sua sabedoria adquirida </a:t>
            </a:r>
            <a:r>
              <a:rPr lang="pt-PT" sz="2800" dirty="0" smtClean="0"/>
              <a:t>nas dificuldades </a:t>
            </a:r>
            <a:r>
              <a:rPr lang="pt-PT" sz="2800" dirty="0"/>
              <a:t>da vida, faz-se educadora, com um projeto de maternidade que sintoniza humanidade e santificação.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798" y="775246"/>
            <a:ext cx="4091189" cy="2688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98430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>
          <a:xfrm>
            <a:off x="2250433" y="6308456"/>
            <a:ext cx="7827659" cy="377825"/>
          </a:xfrm>
        </p:spPr>
        <p:txBody>
          <a:bodyPr/>
          <a:lstStyle/>
          <a:p>
            <a:pPr algn="ctr"/>
            <a:r>
              <a:rPr lang="pt-PT" smtClean="0"/>
              <a:t>Mãe Margarida "Um exemplo de Mãe, mulher e educadora"  SC Monte Estoril</a:t>
            </a:r>
            <a:endParaRPr lang="en-US" dirty="0"/>
          </a:p>
        </p:txBody>
      </p:sp>
      <p:sp>
        <p:nvSpPr>
          <p:cNvPr id="11" name="Subtítulo 2"/>
          <p:cNvSpPr txBox="1">
            <a:spLocks/>
          </p:cNvSpPr>
          <p:nvPr/>
        </p:nvSpPr>
        <p:spPr>
          <a:xfrm>
            <a:off x="412124" y="2548920"/>
            <a:ext cx="6164263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endParaRPr lang="pt-PT" sz="4000" dirty="0"/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412124" y="742402"/>
            <a:ext cx="6164263" cy="30671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PT" sz="2800" dirty="0"/>
              <a:t>Educadora sábia, soube conciliar maternidade e paternidade, doçura e firmeza, vigilância e confiança, familiaridade e diálogo, educando os filhos com amor carinhoso, paciente e </a:t>
            </a:r>
            <a:r>
              <a:rPr lang="pt-PT" sz="2800" dirty="0" smtClean="0"/>
              <a:t>exigente.</a:t>
            </a:r>
            <a:endParaRPr lang="pt-PT" sz="2800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798" y="775246"/>
            <a:ext cx="4091189" cy="2688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Subtítulo 2"/>
          <p:cNvSpPr txBox="1">
            <a:spLocks/>
          </p:cNvSpPr>
          <p:nvPr/>
        </p:nvSpPr>
        <p:spPr>
          <a:xfrm>
            <a:off x="3412751" y="4216262"/>
            <a:ext cx="6951684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PT" sz="2800" dirty="0"/>
              <a:t>Usava, na relação com os filhos, a pedagogia do coração, isto é, a de uma mulher de poucas palavras e muita ação que</a:t>
            </a:r>
            <a:r>
              <a:rPr lang="pt-PT" sz="2800" dirty="0" smtClean="0"/>
              <a:t>, com </a:t>
            </a:r>
            <a:r>
              <a:rPr lang="pt-PT" sz="2800" dirty="0"/>
              <a:t>simplicidade e sabedoria, traduzia para os seus filhos a complexidade e a grandiosidade do amor.</a:t>
            </a:r>
            <a:endParaRPr kumimoji="1" lang="en-US" altLang="pt-PT" sz="2800" dirty="0">
              <a:latin typeface="Jokerman" panose="04090605060D06020702" pitchFamily="8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01705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>
          <a:xfrm>
            <a:off x="2250433" y="6308456"/>
            <a:ext cx="7827659" cy="377825"/>
          </a:xfrm>
        </p:spPr>
        <p:txBody>
          <a:bodyPr/>
          <a:lstStyle/>
          <a:p>
            <a:pPr algn="ctr"/>
            <a:r>
              <a:rPr lang="pt-PT" smtClean="0"/>
              <a:t>Mãe Margarida "Um exemplo de Mãe, mulher e educadora"  SC Monte Estoril</a:t>
            </a:r>
            <a:endParaRPr lang="en-US" dirty="0"/>
          </a:p>
        </p:txBody>
      </p:sp>
      <p:sp>
        <p:nvSpPr>
          <p:cNvPr id="11" name="Subtítulo 2"/>
          <p:cNvSpPr txBox="1">
            <a:spLocks/>
          </p:cNvSpPr>
          <p:nvPr/>
        </p:nvSpPr>
        <p:spPr>
          <a:xfrm>
            <a:off x="412124" y="2548920"/>
            <a:ext cx="6164263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endParaRPr lang="pt-PT" sz="4000" dirty="0"/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412124" y="742402"/>
            <a:ext cx="6164263" cy="30671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PT" sz="2800" dirty="0"/>
              <a:t>Exercia, com autoridade e paciência, sua influência sobre os filhos. Jamais abria mão </a:t>
            </a:r>
            <a:r>
              <a:rPr lang="pt-PT" sz="2800" dirty="0" smtClean="0"/>
              <a:t>das </a:t>
            </a:r>
            <a:r>
              <a:rPr lang="pt-PT" sz="2800" dirty="0"/>
              <a:t>suas convicções, mesmo que, em determinados momentos, tivesse de agir com certo rigor e “dor no coração</a:t>
            </a:r>
            <a:r>
              <a:rPr lang="pt-PT" sz="2800" dirty="0" smtClean="0"/>
              <a:t>”.</a:t>
            </a:r>
            <a:endParaRPr lang="pt-PT" sz="2800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798" y="775246"/>
            <a:ext cx="4091189" cy="2688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Subtítulo 2"/>
          <p:cNvSpPr txBox="1">
            <a:spLocks/>
          </p:cNvSpPr>
          <p:nvPr/>
        </p:nvSpPr>
        <p:spPr>
          <a:xfrm>
            <a:off x="3412751" y="4216262"/>
            <a:ext cx="6951684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PT" sz="2800" dirty="0"/>
              <a:t>No Oratório de </a:t>
            </a:r>
            <a:r>
              <a:rPr lang="pt-PT" sz="2800" dirty="0" err="1"/>
              <a:t>Valdoco</a:t>
            </a:r>
            <a:r>
              <a:rPr lang="pt-PT" sz="2800" dirty="0"/>
              <a:t> marcou </a:t>
            </a:r>
            <a:r>
              <a:rPr lang="pt-PT" sz="2800" dirty="0" smtClean="0"/>
              <a:t>a sua </a:t>
            </a:r>
            <a:r>
              <a:rPr lang="pt-PT" sz="2800" dirty="0"/>
              <a:t>presença com aquele característico sentido de família que ainda hoje subsiste nas obras </a:t>
            </a:r>
            <a:r>
              <a:rPr lang="pt-PT" sz="2800" dirty="0" smtClean="0"/>
              <a:t>salesianas.</a:t>
            </a:r>
            <a:endParaRPr kumimoji="1" lang="en-US" altLang="pt-PT" sz="2800" dirty="0">
              <a:latin typeface="Jokerman" panose="04090605060D06020702" pitchFamily="8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1056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>
          <a:xfrm>
            <a:off x="2250433" y="6308456"/>
            <a:ext cx="7827659" cy="377825"/>
          </a:xfrm>
        </p:spPr>
        <p:txBody>
          <a:bodyPr/>
          <a:lstStyle/>
          <a:p>
            <a:pPr algn="ctr"/>
            <a:r>
              <a:rPr lang="pt-PT" smtClean="0"/>
              <a:t>Mãe Margarida "Um exemplo de Mãe, mulher e educadora"  SC Monte Estoril</a:t>
            </a:r>
            <a:endParaRPr lang="en-US" dirty="0"/>
          </a:p>
        </p:txBody>
      </p:sp>
      <p:sp>
        <p:nvSpPr>
          <p:cNvPr id="11" name="Subtítulo 2"/>
          <p:cNvSpPr txBox="1">
            <a:spLocks/>
          </p:cNvSpPr>
          <p:nvPr/>
        </p:nvSpPr>
        <p:spPr>
          <a:xfrm>
            <a:off x="412124" y="2548920"/>
            <a:ext cx="6164263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endParaRPr lang="pt-PT" sz="4000" dirty="0"/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4809775" y="2115814"/>
            <a:ext cx="6164263" cy="30671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PT" sz="2800" dirty="0" smtClean="0"/>
              <a:t>Ao exercer o papel de mãe para os órfãos de </a:t>
            </a:r>
            <a:r>
              <a:rPr lang="pt-PT" sz="2800" dirty="0" err="1" smtClean="0"/>
              <a:t>Valdoco</a:t>
            </a:r>
            <a:r>
              <a:rPr lang="pt-PT" sz="2800" dirty="0" smtClean="0"/>
              <a:t>, foi a cooperadora mais eficiente do seu filho: prepara a refeição, varre, lava, costura e remenda. Mais ainda: encoraja, educa e, na medida das suas limitações, mas na grandeza do seu coração, testemunha a Palavra de Deus.</a:t>
            </a:r>
            <a:endParaRPr lang="pt-PT" sz="2800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518" y="569908"/>
            <a:ext cx="3389830" cy="338983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400692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>
          <a:xfrm>
            <a:off x="2250433" y="6308456"/>
            <a:ext cx="7827659" cy="377825"/>
          </a:xfrm>
        </p:spPr>
        <p:txBody>
          <a:bodyPr/>
          <a:lstStyle/>
          <a:p>
            <a:pPr algn="ctr"/>
            <a:r>
              <a:rPr lang="pt-PT" smtClean="0"/>
              <a:t>Mãe Margarida "Um exemplo de Mãe, mulher e educadora"  SC Monte Estoril</a:t>
            </a:r>
            <a:endParaRPr lang="en-US" dirty="0"/>
          </a:p>
        </p:txBody>
      </p:sp>
      <p:sp>
        <p:nvSpPr>
          <p:cNvPr id="11" name="Subtítulo 2"/>
          <p:cNvSpPr txBox="1">
            <a:spLocks/>
          </p:cNvSpPr>
          <p:nvPr/>
        </p:nvSpPr>
        <p:spPr>
          <a:xfrm>
            <a:off x="412124" y="2548920"/>
            <a:ext cx="6164263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endParaRPr lang="pt-PT" sz="4000" dirty="0"/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4809775" y="1511776"/>
            <a:ext cx="6164263" cy="30671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2800" dirty="0"/>
              <a:t>A santidade de </a:t>
            </a:r>
            <a:r>
              <a:rPr lang="pt-PT" sz="2800" dirty="0" smtClean="0"/>
              <a:t>Mãe </a:t>
            </a:r>
            <a:r>
              <a:rPr lang="pt-PT" sz="2800" dirty="0"/>
              <a:t>Margarida </a:t>
            </a:r>
            <a:r>
              <a:rPr lang="pt-PT" sz="2800" dirty="0" smtClean="0"/>
              <a:t>compreende-se </a:t>
            </a:r>
            <a:r>
              <a:rPr lang="pt-PT" sz="2800" dirty="0"/>
              <a:t>dentro do quadro de uma camponesa do Piemonte entre os séculos XVIII e XIX, isto é, uma mulher analfabeta </a:t>
            </a:r>
            <a:r>
              <a:rPr lang="pt-PT" sz="2800" dirty="0" smtClean="0"/>
              <a:t>mas </a:t>
            </a:r>
            <a:r>
              <a:rPr lang="pt-PT" sz="2800" dirty="0"/>
              <a:t>de uma profunda religiosidade. Religiosidade encarnada na dureza da vida, na capacidade de perceber nas pequenas </a:t>
            </a:r>
            <a:r>
              <a:rPr lang="pt-PT" sz="2800" dirty="0" smtClean="0"/>
              <a:t>a grandeza de Deus.</a:t>
            </a:r>
            <a:endParaRPr lang="pt-PT" sz="2800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518" y="569908"/>
            <a:ext cx="3389830" cy="338983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7" name="Subtítulo 2"/>
          <p:cNvSpPr txBox="1">
            <a:spLocks/>
          </p:cNvSpPr>
          <p:nvPr/>
        </p:nvSpPr>
        <p:spPr>
          <a:xfrm rot="389591">
            <a:off x="5521843" y="202678"/>
            <a:ext cx="5642312" cy="12333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pt-PT" sz="3600" dirty="0" smtClean="0">
                <a:latin typeface="Jokerman" panose="04090605060D06020702" pitchFamily="82" charset="0"/>
              </a:rPr>
              <a:t>A santidade</a:t>
            </a:r>
            <a:endParaRPr kumimoji="1" lang="en-US" altLang="pt-PT" sz="6000" dirty="0">
              <a:latin typeface="Jokerman" panose="04090605060D06020702" pitchFamily="82" charset="0"/>
              <a:cs typeface="Times New Roman" panose="02020603050405020304" pitchFamily="18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056607" y="4578900"/>
            <a:ext cx="6096000" cy="167302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PT" sz="2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Compreende-se </a:t>
            </a:r>
            <a:r>
              <a:rPr lang="pt-PT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como ela vivenciou e transmitiu aos filhos, apesar das orientações da época, uma </a:t>
            </a:r>
            <a:r>
              <a:rPr lang="pt-PT" sz="2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fé num </a:t>
            </a:r>
            <a:r>
              <a:rPr lang="pt-PT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Deus criador, bondoso, misericordioso e indulgente.</a:t>
            </a:r>
            <a:endParaRPr lang="pt-PT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817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218</TotalTime>
  <Words>954</Words>
  <Application>Microsoft Office PowerPoint</Application>
  <PresentationFormat>Ecrã Panorâmico</PresentationFormat>
  <Paragraphs>49</Paragraphs>
  <Slides>12</Slides>
  <Notes>12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Jokerman</vt:lpstr>
      <vt:lpstr>Times New Roman</vt:lpstr>
      <vt:lpstr>Celestial</vt:lpstr>
      <vt:lpstr>Mãe Margarida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Mãe Margarida</dc:title>
  <dc:creator>Maria José</dc:creator>
  <cp:lastModifiedBy>Maria José</cp:lastModifiedBy>
  <cp:revision>19</cp:revision>
  <dcterms:created xsi:type="dcterms:W3CDTF">2015-11-13T18:52:37Z</dcterms:created>
  <dcterms:modified xsi:type="dcterms:W3CDTF">2015-11-15T21:26:08Z</dcterms:modified>
</cp:coreProperties>
</file>