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402" r:id="rId2"/>
    <p:sldId id="403" r:id="rId3"/>
    <p:sldId id="404" r:id="rId4"/>
    <p:sldId id="405" r:id="rId5"/>
    <p:sldId id="406" r:id="rId6"/>
    <p:sldId id="407" r:id="rId7"/>
    <p:sldId id="428" r:id="rId8"/>
    <p:sldId id="408" r:id="rId9"/>
    <p:sldId id="409" r:id="rId10"/>
    <p:sldId id="410" r:id="rId11"/>
    <p:sldId id="411" r:id="rId12"/>
    <p:sldId id="412" r:id="rId13"/>
    <p:sldId id="413" r:id="rId14"/>
    <p:sldId id="414" r:id="rId15"/>
    <p:sldId id="415" r:id="rId16"/>
    <p:sldId id="416" r:id="rId17"/>
    <p:sldId id="417" r:id="rId18"/>
    <p:sldId id="434" r:id="rId19"/>
    <p:sldId id="418" r:id="rId20"/>
    <p:sldId id="440" r:id="rId21"/>
    <p:sldId id="432" r:id="rId22"/>
    <p:sldId id="419" r:id="rId23"/>
    <p:sldId id="420" r:id="rId24"/>
    <p:sldId id="421" r:id="rId25"/>
    <p:sldId id="422" r:id="rId26"/>
    <p:sldId id="425" r:id="rId27"/>
    <p:sldId id="426" r:id="rId28"/>
    <p:sldId id="435" r:id="rId29"/>
    <p:sldId id="427" r:id="rId30"/>
    <p:sldId id="436" r:id="rId31"/>
    <p:sldId id="438" r:id="rId32"/>
  </p:sldIdLst>
  <p:sldSz cx="10287000" cy="6858000" type="35mm"/>
  <p:notesSz cx="7102475" cy="102346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B7DBFF"/>
    <a:srgbClr val="F1F2FD"/>
    <a:srgbClr val="C2C7F6"/>
    <a:srgbClr val="CC33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47" d="100"/>
          <a:sy n="47" d="100"/>
        </p:scale>
        <p:origin x="48" y="468"/>
      </p:cViewPr>
      <p:guideLst>
        <p:guide orient="horz" pos="2160"/>
        <p:guide pos="32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MTC\CMM\ECONOMIA\Subvenciones-Convenios-contactos\FUNDACION_PASCUAL_ROS\PascualRos_2017\Presupuesto_ajustes_mustang_solicitud_2017_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/>
          <a:lstStyle/>
          <a:p>
            <a:pPr>
              <a:defRPr sz="3500"/>
            </a:pPr>
            <a:r>
              <a:rPr lang="es-ES" sz="3500" dirty="0"/>
              <a:t>Financiación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0-5E2A-4328-B882-B8BF66198735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5E2A-4328-B882-B8BF66198735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2-5E2A-4328-B882-B8BF66198735}"/>
              </c:ext>
            </c:extLst>
          </c:dPt>
          <c:dLbls>
            <c:dLbl>
              <c:idx val="0"/>
              <c:layout>
                <c:manualLayout>
                  <c:x val="7.3514144473193016E-2"/>
                  <c:y val="3.35745282212833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2A-4328-B882-B8BF66198735}"/>
                </c:ext>
              </c:extLst>
            </c:dLbl>
            <c:dLbl>
              <c:idx val="1"/>
              <c:layout>
                <c:manualLayout>
                  <c:x val="0.21981624825850041"/>
                  <c:y val="-0.2961391592182543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2A-4328-B882-B8BF66198735}"/>
                </c:ext>
              </c:extLst>
            </c:dLbl>
            <c:dLbl>
              <c:idx val="2"/>
              <c:layout>
                <c:manualLayout>
                  <c:x val="-0.17526861204129995"/>
                  <c:y val="9.455315038213617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2A-4328-B882-B8BF661987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000"/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'presupuesto-2017'!$N$49:$N$51</c:f>
              <c:strCache>
                <c:ptCount val="3"/>
                <c:pt idx="0">
                  <c:v>Propia</c:v>
                </c:pt>
                <c:pt idx="1">
                  <c:v>Pública</c:v>
                </c:pt>
                <c:pt idx="2">
                  <c:v>Privada</c:v>
                </c:pt>
              </c:strCache>
            </c:strRef>
          </c:cat>
          <c:val>
            <c:numRef>
              <c:f>'presupuesto-2017'!$O$49:$O$51</c:f>
              <c:numCache>
                <c:formatCode>General</c:formatCode>
                <c:ptCount val="3"/>
                <c:pt idx="0">
                  <c:v>16</c:v>
                </c:pt>
                <c:pt idx="1">
                  <c:v>77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E2A-4328-B882-B8BF6619873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buFont typeface="Arial" pitchFamily="34" charset="0"/>
              <a:buNone/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buFont typeface="Arial" pitchFamily="34" charset="0"/>
              <a:buNone/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057BBC8B-572D-4AD6-8621-ECFCD7A38B33}" type="datetimeFigureOut">
              <a:rPr lang="es-ES"/>
              <a:pPr>
                <a:defRPr/>
              </a:pPr>
              <a:t>12/10/2017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buFont typeface="Arial" pitchFamily="34" charset="0"/>
              <a:buNone/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buFont typeface="Arial" pitchFamily="34" charset="0"/>
              <a:buNone/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593CA516-4DCE-4788-8AA9-48B53B25405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594138" y="-13203238"/>
            <a:ext cx="20969288" cy="13981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81662" cy="4603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Local año 1995  Nuestras instalaciones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lIns="99066" tIns="49533" rIns="99066" bIns="49533"/>
          <a:lstStyle/>
          <a:p>
            <a:fld id="{6AEB28B0-9F5B-4430-91AE-06F46821777E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1FA0E-149D-4D91-8848-A86EFCC9AE0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07C6D-97FF-46C7-BD02-BFE4EE62FF5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458075" y="128588"/>
            <a:ext cx="2312988" cy="599598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14350" y="128588"/>
            <a:ext cx="6791325" cy="599598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D354A-3376-4222-BF25-C48A5B521D5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0" y="128588"/>
            <a:ext cx="9256713" cy="14335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BF8B-BEC7-4758-A443-39227EB9DDC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4585E-1140-467D-92B0-89A5D8A2812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D2465-B969-46F6-84A2-F055D4FD4A4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136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18113" y="1600200"/>
            <a:ext cx="455295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3ACAB-B76E-4193-ABAB-BDECFBAD364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2CD44-BD79-4ED7-8E93-5436A52BC26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2C553-8F0A-403C-B8BD-68EA2D008E2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BC48F-05D9-4B83-B50E-42B3532E486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CB255-9AC0-4CE6-813C-08305F21662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FBD48-3B6A-4ED7-97B6-67C5A40B732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128588"/>
            <a:ext cx="92567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67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14350" y="6245225"/>
            <a:ext cx="23987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514725" y="6245225"/>
            <a:ext cx="325596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372350" y="6245225"/>
            <a:ext cx="23987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D1D54CD-FC13-4039-9F11-9C28340CA7A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wipe dir="r"/>
  </p:transition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5pPr>
      <a:lvl6pPr marL="4572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6pPr>
      <a:lvl7pPr marL="9144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7pPr>
      <a:lvl8pPr marL="1371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8pPr>
      <a:lvl9pPr marL="18288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1313" indent="-341313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jpe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jpeg"/><Relationship Id="rId7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2066" t="11151" r="12926" b="17450"/>
          <a:stretch>
            <a:fillRect/>
          </a:stretch>
        </p:blipFill>
        <p:spPr bwMode="auto">
          <a:xfrm>
            <a:off x="0" y="729312"/>
            <a:ext cx="10287000" cy="5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7" name="14 Imagen" descr="LOGOSSC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6812" y="5588000"/>
            <a:ext cx="1500188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576564" y="836712"/>
            <a:ext cx="5751512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25400" algn="ctr" rotWithShape="0">
              <a:srgbClr val="808080">
                <a:alpha val="50000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ts val="2000"/>
              </a:spcBef>
              <a:buClr>
                <a:srgbClr val="CC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Casa Mamá Margarita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711724" y="44624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Plan: centro local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13" name="3 Marcador de contenido" descr="logo-encuentro-4-hd-castellan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7658" t="7149" r="11389" b="15475"/>
          <a:stretch>
            <a:fillRect/>
          </a:stretch>
        </p:blipFill>
        <p:spPr>
          <a:xfrm>
            <a:off x="-41076" y="-27383"/>
            <a:ext cx="2808312" cy="1897508"/>
          </a:xfrm>
        </p:spPr>
      </p:pic>
      <p:pic>
        <p:nvPicPr>
          <p:cNvPr id="11" name="10 Imagen" descr="r-grup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99284" y="1556792"/>
            <a:ext cx="7020272" cy="5265204"/>
          </a:xfrm>
          <a:prstGeom prst="rect">
            <a:avLst/>
          </a:prstGeom>
        </p:spPr>
      </p:pic>
      <p:pic>
        <p:nvPicPr>
          <p:cNvPr id="12" name="Picture 7" descr="Imagen 014"/>
          <p:cNvPicPr>
            <a:picLocks noChangeAspect="1" noChangeArrowheads="1"/>
          </p:cNvPicPr>
          <p:nvPr/>
        </p:nvPicPr>
        <p:blipFill>
          <a:blip r:embed="rId5" cstate="print">
            <a:lum bright="12000"/>
          </a:blip>
          <a:srcRect l="27686" t="23317" r="8134"/>
          <a:stretch>
            <a:fillRect/>
          </a:stretch>
        </p:blipFill>
        <p:spPr bwMode="auto">
          <a:xfrm>
            <a:off x="246410" y="3140968"/>
            <a:ext cx="2736850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126261" y="2627620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0066"/>
                </a:solidFill>
              </a:rPr>
              <a:t>Jóvenes con dificultades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20246" y="5805264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0066"/>
                </a:solidFill>
              </a:rPr>
              <a:t>Proyecto de centro</a:t>
            </a:r>
          </a:p>
        </p:txBody>
      </p:sp>
    </p:spTree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 redondeado"/>
          <p:cNvSpPr/>
          <p:nvPr/>
        </p:nvSpPr>
        <p:spPr bwMode="auto">
          <a:xfrm>
            <a:off x="0" y="2276872"/>
            <a:ext cx="9968036" cy="2952328"/>
          </a:xfrm>
          <a:prstGeom prst="roundRect">
            <a:avLst/>
          </a:prstGeom>
          <a:solidFill>
            <a:srgbClr val="B7DB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199284" y="0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Identidad-Titularidad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7" name="14 Imagen" descr="LOGOSSC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6812" y="5588000"/>
            <a:ext cx="1500188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266752" y="836712"/>
            <a:ext cx="6845300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Associació</a:t>
            </a: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Juvenil </a:t>
            </a: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Esquitx</a:t>
            </a:r>
            <a:endParaRPr lang="es-ES_tradnl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" name="3 Marcador de contenido" descr="logo-encuentro-4-hd-castellan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7658" t="7149" r="11389" b="15475"/>
          <a:stretch>
            <a:fillRect/>
          </a:stretch>
        </p:blipFill>
        <p:spPr>
          <a:xfrm>
            <a:off x="-41076" y="-27383"/>
            <a:ext cx="2808312" cy="1897508"/>
          </a:xfrm>
        </p:spPr>
      </p:pic>
      <p:sp>
        <p:nvSpPr>
          <p:cNvPr id="8" name="7 CuadroTexto"/>
          <p:cNvSpPr txBox="1"/>
          <p:nvPr/>
        </p:nvSpPr>
        <p:spPr>
          <a:xfrm>
            <a:off x="390972" y="2780928"/>
            <a:ext cx="84337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4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Entidad jurídica propia- NIF-</a:t>
            </a:r>
            <a:r>
              <a:rPr lang="es-ES" sz="40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Esquitx</a:t>
            </a:r>
            <a:endParaRPr lang="es-ES" sz="40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endParaRPr lang="es-ES" sz="40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s-ES" sz="4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Tutela centro local SSCC Sabadell</a:t>
            </a:r>
          </a:p>
        </p:txBody>
      </p:sp>
      <p:pic>
        <p:nvPicPr>
          <p:cNvPr id="13" name="Picture 2" descr="C:\Users\Usuario\Desktop\logo i n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1692" y="1484784"/>
            <a:ext cx="2952328" cy="70129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 redondeado"/>
          <p:cNvSpPr/>
          <p:nvPr/>
        </p:nvSpPr>
        <p:spPr bwMode="auto">
          <a:xfrm>
            <a:off x="72008" y="2276872"/>
            <a:ext cx="9968036" cy="2952328"/>
          </a:xfrm>
          <a:prstGeom prst="roundRect">
            <a:avLst/>
          </a:prstGeom>
          <a:solidFill>
            <a:srgbClr val="B7DB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7" name="14 Imagen" descr="LOGOSSC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6812" y="5588000"/>
            <a:ext cx="1500188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576564" y="836712"/>
            <a:ext cx="5751512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25400" algn="ctr" rotWithShape="0">
              <a:srgbClr val="808080">
                <a:alpha val="50000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ts val="2000"/>
              </a:spcBef>
              <a:buClr>
                <a:srgbClr val="CC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Casa Mamá Margarita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199284" y="44624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Identidad-Titularidad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12" name="3 Marcador de contenido" descr="logo-encuentro-4-hd-castellan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7658" t="7149" r="11389" b="15475"/>
          <a:stretch>
            <a:fillRect/>
          </a:stretch>
        </p:blipFill>
        <p:spPr>
          <a:xfrm>
            <a:off x="-41076" y="-27383"/>
            <a:ext cx="2808312" cy="1897508"/>
          </a:xfrm>
        </p:spPr>
      </p:pic>
      <p:sp>
        <p:nvSpPr>
          <p:cNvPr id="11" name="10 CuadroTexto"/>
          <p:cNvSpPr txBox="1"/>
          <p:nvPr/>
        </p:nvSpPr>
        <p:spPr>
          <a:xfrm>
            <a:off x="102940" y="2780928"/>
            <a:ext cx="101057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4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Fundación Iniciativa Solidaria Ángel Tomás</a:t>
            </a:r>
          </a:p>
          <a:p>
            <a:pPr>
              <a:buFont typeface="Arial" pitchFamily="34" charset="0"/>
              <a:buChar char="•"/>
            </a:pPr>
            <a:endParaRPr lang="es-ES" sz="40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s-ES" sz="4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 centro local SSCC Elche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1572" y="5412953"/>
            <a:ext cx="2718765" cy="1445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Sergi\Desktop\Esquitx\esquitx 2013-14\Comunicació\estiu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8825" y="3210595"/>
            <a:ext cx="1605235" cy="1514549"/>
          </a:xfrm>
          <a:prstGeom prst="rect">
            <a:avLst/>
          </a:prstGeom>
          <a:noFill/>
        </p:spPr>
      </p:pic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559324" y="0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Objetivos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8" name="Picture 2" descr="C:\Users\Usuario\Desktop\logo i n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624"/>
            <a:ext cx="2952328" cy="701291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t="19631"/>
          <a:stretch>
            <a:fillRect/>
          </a:stretch>
        </p:blipFill>
        <p:spPr bwMode="auto">
          <a:xfrm>
            <a:off x="246956" y="4869160"/>
            <a:ext cx="3299520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 l="35691" t="25850" r="18832" b="17451"/>
          <a:stretch>
            <a:fillRect/>
          </a:stretch>
        </p:blipFill>
        <p:spPr bwMode="auto">
          <a:xfrm>
            <a:off x="2989927" y="1340768"/>
            <a:ext cx="359373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 l="35235" t="27950" r="18697" b="15351"/>
          <a:stretch>
            <a:fillRect/>
          </a:stretch>
        </p:blipFill>
        <p:spPr bwMode="auto">
          <a:xfrm>
            <a:off x="6943700" y="1052736"/>
            <a:ext cx="301633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Sergi\Desktop\Esquitx\esquitx 2013-14\Comunicació\infant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97650">
            <a:off x="165911" y="2258805"/>
            <a:ext cx="1274859" cy="1584176"/>
          </a:xfrm>
          <a:prstGeom prst="rect">
            <a:avLst/>
          </a:prstGeom>
          <a:noFill/>
        </p:spPr>
      </p:pic>
      <p:pic>
        <p:nvPicPr>
          <p:cNvPr id="16" name="Picture 3" descr="C:\Users\Sergi\Desktop\Esquitx\esquitx 2013-14\Comunicació\jove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759660">
            <a:off x="1199187" y="1072212"/>
            <a:ext cx="1536817" cy="1512168"/>
          </a:xfrm>
          <a:prstGeom prst="rect">
            <a:avLst/>
          </a:prstGeom>
          <a:noFill/>
        </p:spPr>
      </p:pic>
      <p:pic>
        <p:nvPicPr>
          <p:cNvPr id="17" name="Picture 2" descr="C:\Users\Sergi\Desktop\Esquitx\esquitx 2013-14\Comunicació\materno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5508" y="4581128"/>
            <a:ext cx="1501352" cy="1368152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59324" y="5373216"/>
            <a:ext cx="1595353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CuadroTexto"/>
          <p:cNvSpPr txBox="1"/>
          <p:nvPr/>
        </p:nvSpPr>
        <p:spPr>
          <a:xfrm>
            <a:off x="1327076" y="2708920"/>
            <a:ext cx="1584176" cy="156966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0066"/>
                </a:solidFill>
              </a:rPr>
              <a:t>Centros  abiertos</a:t>
            </a:r>
          </a:p>
          <a:p>
            <a:pPr algn="ctr"/>
            <a:r>
              <a:rPr lang="es-ES" sz="2400" b="1" dirty="0">
                <a:solidFill>
                  <a:srgbClr val="000066"/>
                </a:solidFill>
              </a:rPr>
              <a:t> Infantil-Jóvenes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6007596" y="6027003"/>
            <a:ext cx="1368152" cy="830997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0066"/>
                </a:solidFill>
              </a:rPr>
              <a:t>Espacio Familiar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2479204" y="4509120"/>
            <a:ext cx="2232248" cy="830997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err="1">
                <a:solidFill>
                  <a:srgbClr val="000066"/>
                </a:solidFill>
              </a:rPr>
              <a:t>Inserjove</a:t>
            </a:r>
            <a:r>
              <a:rPr lang="es-ES" sz="2400" b="1" dirty="0">
                <a:solidFill>
                  <a:srgbClr val="000066"/>
                </a:solidFill>
              </a:rPr>
              <a:t>: </a:t>
            </a:r>
            <a:r>
              <a:rPr lang="es-ES" sz="2400" b="1" dirty="0" err="1">
                <a:solidFill>
                  <a:srgbClr val="000066"/>
                </a:solidFill>
              </a:rPr>
              <a:t>ocupabilidad</a:t>
            </a:r>
            <a:endParaRPr lang="es-ES" sz="2400" b="1" dirty="0">
              <a:solidFill>
                <a:srgbClr val="000066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6799684" y="3284984"/>
            <a:ext cx="1656184" cy="1200329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0066"/>
                </a:solidFill>
              </a:rPr>
              <a:t>Casales, colonias de verano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1" cstate="print"/>
          <a:srcRect l="35691" t="25850" r="21785" b="15351"/>
          <a:stretch>
            <a:fillRect/>
          </a:stretch>
        </p:blipFill>
        <p:spPr bwMode="auto">
          <a:xfrm>
            <a:off x="7447756" y="4897782"/>
            <a:ext cx="2520280" cy="1960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576564" y="836712"/>
            <a:ext cx="5751512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25400" algn="ctr" rotWithShape="0">
              <a:srgbClr val="808080">
                <a:alpha val="50000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ts val="2000"/>
              </a:spcBef>
              <a:buClr>
                <a:srgbClr val="CC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Casa Mamá Margarita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711724" y="44624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Objetivos</a:t>
            </a:r>
            <a:endParaRPr lang="es-ES" sz="4500" dirty="0">
              <a:solidFill>
                <a:srgbClr val="CC3300"/>
              </a:solidFill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2839244" y="1844824"/>
            <a:ext cx="7303740" cy="4608512"/>
          </a:xfrm>
          <a:prstGeom prst="rect">
            <a:avLst/>
          </a:prstGeom>
          <a:solidFill>
            <a:srgbClr val="C2C7F6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marL="341313" indent="-341313">
              <a:spcBef>
                <a:spcPts val="800"/>
              </a:spcBef>
              <a:buFont typeface="Arial" pitchFamily="34" charset="0"/>
              <a:buChar char="•"/>
            </a:pPr>
            <a:r>
              <a:rPr lang="es-ES_tradnl" sz="2800" dirty="0">
                <a:solidFill>
                  <a:srgbClr val="000000"/>
                </a:solidFill>
              </a:rPr>
              <a:t>Ayudarles a la emancipación, autonomía</a:t>
            </a:r>
          </a:p>
          <a:p>
            <a:pPr marL="341313" indent="-341313">
              <a:spcBef>
                <a:spcPts val="800"/>
              </a:spcBef>
              <a:buFont typeface="Arial" pitchFamily="34" charset="0"/>
              <a:buChar char="•"/>
            </a:pPr>
            <a:r>
              <a:rPr lang="es-ES_tradnl" sz="2800" dirty="0">
                <a:solidFill>
                  <a:srgbClr val="000000"/>
                </a:solidFill>
              </a:rPr>
              <a:t>Vivienda</a:t>
            </a:r>
          </a:p>
          <a:p>
            <a:pPr marL="341313" indent="-341313">
              <a:spcBef>
                <a:spcPts val="800"/>
              </a:spcBef>
              <a:buFont typeface="Arial" pitchFamily="34" charset="0"/>
              <a:buChar char="•"/>
            </a:pPr>
            <a:r>
              <a:rPr lang="es-ES_tradnl" sz="2800" dirty="0">
                <a:solidFill>
                  <a:srgbClr val="000000"/>
                </a:solidFill>
              </a:rPr>
              <a:t>Alimentación</a:t>
            </a:r>
          </a:p>
          <a:p>
            <a:pPr marL="341313" indent="-341313">
              <a:spcBef>
                <a:spcPts val="800"/>
              </a:spcBef>
              <a:buFont typeface="Arial" pitchFamily="34" charset="0"/>
              <a:buChar char="•"/>
            </a:pPr>
            <a:r>
              <a:rPr lang="es-ES_tradnl" sz="2800" dirty="0">
                <a:solidFill>
                  <a:srgbClr val="000000"/>
                </a:solidFill>
              </a:rPr>
              <a:t>Aprendizaje habilidades domésticas y sociales</a:t>
            </a:r>
          </a:p>
          <a:p>
            <a:pPr marL="341313" indent="-341313">
              <a:spcBef>
                <a:spcPts val="800"/>
              </a:spcBef>
              <a:buFont typeface="Arial" pitchFamily="34" charset="0"/>
              <a:buChar char="•"/>
            </a:pPr>
            <a:r>
              <a:rPr lang="es-ES_tradnl" sz="2800" dirty="0">
                <a:solidFill>
                  <a:srgbClr val="000000"/>
                </a:solidFill>
              </a:rPr>
              <a:t>Integración, inserción social, interculturalidad</a:t>
            </a:r>
          </a:p>
          <a:p>
            <a:pPr marL="341313" indent="-341313">
              <a:spcBef>
                <a:spcPts val="800"/>
              </a:spcBef>
              <a:buFont typeface="Arial" pitchFamily="34" charset="0"/>
              <a:buChar char="•"/>
            </a:pPr>
            <a:r>
              <a:rPr lang="es-ES_tradnl" sz="2800" dirty="0">
                <a:solidFill>
                  <a:srgbClr val="000000"/>
                </a:solidFill>
              </a:rPr>
              <a:t>Acompañamiento personal, Formación, empleo</a:t>
            </a:r>
          </a:p>
          <a:p>
            <a:pPr marL="341313" indent="-341313">
              <a:spcBef>
                <a:spcPts val="800"/>
              </a:spcBef>
              <a:buFont typeface="Arial" pitchFamily="34" charset="0"/>
              <a:buChar char="•"/>
            </a:pPr>
            <a:endParaRPr lang="es-ES_tradnl" sz="2800" dirty="0">
              <a:solidFill>
                <a:srgbClr val="000000"/>
              </a:solidFill>
            </a:endParaRPr>
          </a:p>
        </p:txBody>
      </p:sp>
      <p:pic>
        <p:nvPicPr>
          <p:cNvPr id="13" name="12 Imagen" descr="CMM_20160610_talle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37112"/>
            <a:ext cx="2767236" cy="2075427"/>
          </a:xfrm>
          <a:prstGeom prst="rect">
            <a:avLst/>
          </a:prstGeom>
        </p:spPr>
      </p:pic>
      <p:pic>
        <p:nvPicPr>
          <p:cNvPr id="14" name="10 Imagen" descr="20140216CMM_Daouda_estudiand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66882"/>
            <a:ext cx="2767236" cy="207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5 Imagen" descr="DSC0501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3713"/>
            <a:ext cx="2767236" cy="207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559324" y="0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Personas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7" name="14 Imagen" descr="LOGOSSC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6812" y="5588000"/>
            <a:ext cx="1500188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266752" y="764704"/>
            <a:ext cx="6845300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Associació</a:t>
            </a: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Juvenil </a:t>
            </a: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Esquitx</a:t>
            </a:r>
            <a:endParaRPr lang="es-ES_tradnl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" name="3 Marcador de contenido" descr="logo-encuentro-4-hd-castellano.jpg"/>
          <p:cNvPicPr>
            <a:picLocks noChangeAspect="1"/>
          </p:cNvPicPr>
          <p:nvPr/>
        </p:nvPicPr>
        <p:blipFill>
          <a:blip r:embed="rId3" cstate="print"/>
          <a:srcRect l="7658" t="7149" r="11389" b="15475"/>
          <a:stretch>
            <a:fillRect/>
          </a:stretch>
        </p:blipFill>
        <p:spPr bwMode="auto">
          <a:xfrm>
            <a:off x="-41076" y="-27383"/>
            <a:ext cx="2808312" cy="1897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4423420" y="1340768"/>
            <a:ext cx="423866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b="1" dirty="0">
                <a:solidFill>
                  <a:srgbClr val="000066"/>
                </a:solidFill>
              </a:rPr>
              <a:t>15 trabajadores + 5 verano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7165" y="1916832"/>
            <a:ext cx="8669835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3199284" y="6192688"/>
            <a:ext cx="7416824" cy="764704"/>
          </a:xfrm>
        </p:spPr>
        <p:txBody>
          <a:bodyPr/>
          <a:lstStyle/>
          <a:p>
            <a:r>
              <a:rPr lang="es-ES" sz="2800" dirty="0" err="1">
                <a:solidFill>
                  <a:schemeClr val="bg1"/>
                </a:solidFill>
              </a:rPr>
              <a:t>Esplai</a:t>
            </a:r>
            <a:r>
              <a:rPr lang="es-ES" sz="2800" dirty="0">
                <a:solidFill>
                  <a:schemeClr val="bg1"/>
                </a:solidFill>
              </a:rPr>
              <a:t> Can </a:t>
            </a:r>
            <a:r>
              <a:rPr lang="es-ES" sz="2800" dirty="0" err="1">
                <a:solidFill>
                  <a:schemeClr val="bg1"/>
                </a:solidFill>
              </a:rPr>
              <a:t>Rull</a:t>
            </a:r>
            <a:endParaRPr lang="es-E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 bwMode="auto">
          <a:xfrm>
            <a:off x="4855468" y="4941168"/>
            <a:ext cx="5359524" cy="1916832"/>
          </a:xfrm>
          <a:prstGeom prst="rect">
            <a:avLst/>
          </a:prstGeom>
          <a:solidFill>
            <a:srgbClr val="F1F2F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576564" y="836712"/>
            <a:ext cx="5751512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25400" algn="ctr" rotWithShape="0">
              <a:srgbClr val="808080">
                <a:alpha val="50000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ts val="2000"/>
              </a:spcBef>
              <a:buClr>
                <a:srgbClr val="CC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Casa Mamá Margarita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711724" y="44624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Personas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12" name="3 Marcador de contenido" descr="logo-encuentro-4-hd-castellano.jpg"/>
          <p:cNvPicPr>
            <a:picLocks noChangeAspect="1"/>
          </p:cNvPicPr>
          <p:nvPr/>
        </p:nvPicPr>
        <p:blipFill>
          <a:blip r:embed="rId2" cstate="print"/>
          <a:srcRect l="7658" t="7149" r="11389" b="15475"/>
          <a:stretch>
            <a:fillRect/>
          </a:stretch>
        </p:blipFill>
        <p:spPr bwMode="auto">
          <a:xfrm>
            <a:off x="-41076" y="-27383"/>
            <a:ext cx="2808312" cy="1897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8 Imagen" descr="20140601CMM_Rvoluntarios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861" y="3188256"/>
            <a:ext cx="4543591" cy="3409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4909368" y="1484784"/>
            <a:ext cx="5346700" cy="3373438"/>
          </a:xfrm>
          <a:prstGeom prst="rect">
            <a:avLst/>
          </a:prstGeom>
          <a:solidFill>
            <a:srgbClr val="C2C7F6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marL="341313" indent="-341313">
              <a:spcBef>
                <a:spcPts val="8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s-ES_tradnl" sz="2000" u="sng" dirty="0">
                <a:solidFill>
                  <a:srgbClr val="000066"/>
                </a:solidFill>
              </a:rPr>
              <a:t>Educadores-voluntarios</a:t>
            </a:r>
          </a:p>
          <a:p>
            <a:pPr marL="341313" indent="-341313">
              <a:spcBef>
                <a:spcPts val="8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>
                <a:solidFill>
                  <a:srgbClr val="000000"/>
                </a:solidFill>
              </a:rPr>
              <a:t>Funciones acompañamiento, asistencial</a:t>
            </a:r>
          </a:p>
          <a:p>
            <a:pPr marL="341313" indent="-341313">
              <a:spcBef>
                <a:spcPts val="8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>
                <a:solidFill>
                  <a:srgbClr val="000000"/>
                </a:solidFill>
              </a:rPr>
              <a:t>Formación</a:t>
            </a:r>
          </a:p>
          <a:p>
            <a:pPr marL="741363" lvl="1" indent="-284163">
              <a:spcBef>
                <a:spcPts val="7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1600" dirty="0">
                <a:solidFill>
                  <a:srgbClr val="000000"/>
                </a:solidFill>
              </a:rPr>
              <a:t>PCPI, ciclo medio FP, escuela de adultos</a:t>
            </a:r>
          </a:p>
          <a:p>
            <a:pPr marL="741363" lvl="1" indent="-284163">
              <a:spcBef>
                <a:spcPts val="7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1600" dirty="0">
                <a:solidFill>
                  <a:srgbClr val="000000"/>
                </a:solidFill>
              </a:rPr>
              <a:t>Apoyo escolar y psicosocial</a:t>
            </a:r>
          </a:p>
          <a:p>
            <a:pPr marL="341313" indent="-341313">
              <a:spcBef>
                <a:spcPts val="8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>
                <a:solidFill>
                  <a:srgbClr val="000000"/>
                </a:solidFill>
              </a:rPr>
              <a:t>Búsqueda de empleo</a:t>
            </a:r>
          </a:p>
          <a:p>
            <a:pPr marL="341313" indent="-341313">
              <a:spcBef>
                <a:spcPts val="8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>
                <a:solidFill>
                  <a:srgbClr val="000000"/>
                </a:solidFill>
              </a:rPr>
              <a:t>Gestión económica y recursos</a:t>
            </a:r>
          </a:p>
          <a:p>
            <a:pPr marL="341313" indent="-341313">
              <a:spcBef>
                <a:spcPts val="8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>
                <a:solidFill>
                  <a:srgbClr val="000000"/>
                </a:solidFill>
              </a:rPr>
              <a:t>Integración: jóvenes, voluntariado</a:t>
            </a:r>
          </a:p>
          <a:p>
            <a:pPr marL="341313" indent="-341313">
              <a:spcBef>
                <a:spcPts val="8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>
                <a:solidFill>
                  <a:srgbClr val="000000"/>
                </a:solidFill>
              </a:rPr>
              <a:t>Derivación para asesoramiento legal</a:t>
            </a: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4685902" y="4941168"/>
            <a:ext cx="6218238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1313" indent="-163513">
              <a:buClr>
                <a:srgbClr val="000066"/>
              </a:buClr>
              <a:buFontTx/>
              <a:buChar char="•"/>
            </a:pPr>
            <a:r>
              <a:rPr lang="es-ES" sz="1600" b="1" dirty="0">
                <a:solidFill>
                  <a:srgbClr val="000000"/>
                </a:solidFill>
              </a:rPr>
              <a:t>Apoyo escolar, inglés</a:t>
            </a:r>
          </a:p>
          <a:p>
            <a:pPr marL="341313" indent="-163513">
              <a:buClr>
                <a:srgbClr val="000066"/>
              </a:buClr>
              <a:buFontTx/>
              <a:buChar char="•"/>
            </a:pPr>
            <a:r>
              <a:rPr lang="es-ES" sz="1600" b="1" dirty="0">
                <a:solidFill>
                  <a:srgbClr val="000000"/>
                </a:solidFill>
              </a:rPr>
              <a:t>Voluntarios de cocina</a:t>
            </a:r>
          </a:p>
          <a:p>
            <a:pPr marL="341313" indent="-163513">
              <a:buClr>
                <a:srgbClr val="000066"/>
              </a:buClr>
              <a:buFontTx/>
              <a:buChar char="•"/>
            </a:pPr>
            <a:r>
              <a:rPr lang="es-ES" sz="1600" b="1" dirty="0">
                <a:solidFill>
                  <a:srgbClr val="000000"/>
                </a:solidFill>
              </a:rPr>
              <a:t>Voluntarios para formación en tareas domésticas</a:t>
            </a:r>
          </a:p>
          <a:p>
            <a:pPr marL="341313" indent="-163513">
              <a:buClr>
                <a:srgbClr val="000066"/>
              </a:buClr>
              <a:buFontTx/>
              <a:buChar char="•"/>
            </a:pPr>
            <a:r>
              <a:rPr lang="es-ES" sz="1600" b="1" dirty="0">
                <a:solidFill>
                  <a:srgbClr val="000000"/>
                </a:solidFill>
              </a:rPr>
              <a:t>Asesor de compras, manutención y administración familiar</a:t>
            </a:r>
          </a:p>
          <a:p>
            <a:pPr marL="341313" indent="-163513">
              <a:buClr>
                <a:srgbClr val="000066"/>
              </a:buClr>
              <a:buFontTx/>
              <a:buChar char="•"/>
            </a:pPr>
            <a:r>
              <a:rPr lang="es-ES" sz="1600" b="1" dirty="0">
                <a:solidFill>
                  <a:srgbClr val="000000"/>
                </a:solidFill>
              </a:rPr>
              <a:t>Asesor laboral</a:t>
            </a:r>
          </a:p>
          <a:p>
            <a:pPr marL="341313" indent="-163513">
              <a:buClr>
                <a:srgbClr val="000066"/>
              </a:buClr>
              <a:buFontTx/>
              <a:buChar char="•"/>
            </a:pPr>
            <a:r>
              <a:rPr lang="es-ES" sz="1600" b="1" dirty="0">
                <a:solidFill>
                  <a:srgbClr val="000000"/>
                </a:solidFill>
              </a:rPr>
              <a:t>Asistentes sanitarios (</a:t>
            </a:r>
            <a:r>
              <a:rPr lang="es-ES" sz="1600" dirty="0">
                <a:solidFill>
                  <a:srgbClr val="000000"/>
                </a:solidFill>
              </a:rPr>
              <a:t>dos farmacéuticos)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318964" y="2276872"/>
            <a:ext cx="424667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b="1" dirty="0">
                <a:solidFill>
                  <a:srgbClr val="000066"/>
                </a:solidFill>
              </a:rPr>
              <a:t>1 educador y 8 voluntarios</a:t>
            </a:r>
          </a:p>
        </p:txBody>
      </p:sp>
    </p:spTree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266752" y="753811"/>
            <a:ext cx="6845300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Associació</a:t>
            </a: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Juvenil </a:t>
            </a: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Esquitx</a:t>
            </a:r>
            <a:endParaRPr lang="es-ES_tradnl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127276" y="0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Burocracia-financiación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0928"/>
            <a:ext cx="5143500" cy="3786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Rectángulo"/>
          <p:cNvSpPr/>
          <p:nvPr/>
        </p:nvSpPr>
        <p:spPr bwMode="auto">
          <a:xfrm>
            <a:off x="0" y="2060848"/>
            <a:ext cx="10287000" cy="648072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390972" y="1988840"/>
            <a:ext cx="2623220" cy="792088"/>
          </a:xfrm>
        </p:spPr>
        <p:txBody>
          <a:bodyPr>
            <a:normAutofit/>
          </a:bodyPr>
          <a:lstStyle/>
          <a:p>
            <a:pPr algn="l"/>
            <a:r>
              <a:rPr lang="es-ES" sz="3500" dirty="0"/>
              <a:t>Ingresos</a:t>
            </a:r>
          </a:p>
        </p:txBody>
      </p:sp>
      <p:pic>
        <p:nvPicPr>
          <p:cNvPr id="14" name="3 Marcador de contenido" descr="logo-encuentro-4-hd-castellano.jpg"/>
          <p:cNvPicPr>
            <a:picLocks noChangeAspect="1"/>
          </p:cNvPicPr>
          <p:nvPr/>
        </p:nvPicPr>
        <p:blipFill>
          <a:blip r:embed="rId3" cstate="print"/>
          <a:srcRect l="7658" t="7149" r="11389" b="15475"/>
          <a:stretch>
            <a:fillRect/>
          </a:stretch>
        </p:blipFill>
        <p:spPr bwMode="auto">
          <a:xfrm>
            <a:off x="-41076" y="-27383"/>
            <a:ext cx="2520280" cy="170289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0" y="2708920"/>
            <a:ext cx="5143500" cy="379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 Título"/>
          <p:cNvSpPr txBox="1">
            <a:spLocks/>
          </p:cNvSpPr>
          <p:nvPr/>
        </p:nvSpPr>
        <p:spPr bwMode="auto">
          <a:xfrm>
            <a:off x="5071492" y="1988840"/>
            <a:ext cx="2119164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s-ES" sz="3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Gastos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4135388" y="1367770"/>
            <a:ext cx="484485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b="1" dirty="0">
                <a:solidFill>
                  <a:srgbClr val="000066"/>
                </a:solidFill>
              </a:rPr>
              <a:t>Presidencia y Tesorería- SSCC</a:t>
            </a:r>
          </a:p>
        </p:txBody>
      </p:sp>
    </p:spTree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 bwMode="auto">
          <a:xfrm>
            <a:off x="0" y="1844824"/>
            <a:ext cx="3487316" cy="5013176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7" name="14 Imagen" descr="LOGOSSC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6812" y="5588000"/>
            <a:ext cx="1500188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266752" y="836712"/>
            <a:ext cx="6845300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Associació</a:t>
            </a: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Juvenil </a:t>
            </a: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Esquitx</a:t>
            </a:r>
            <a:endParaRPr lang="es-ES_tradnl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127276" y="0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Burocracia-financiación</a:t>
            </a:r>
            <a:endParaRPr lang="es-ES" sz="4500" dirty="0">
              <a:solidFill>
                <a:srgbClr val="CC3300"/>
              </a:solidFill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 bwMode="auto">
          <a:xfrm>
            <a:off x="-113084" y="3068960"/>
            <a:ext cx="3847356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s-E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Ayudas y subvenciones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7316" y="1484784"/>
            <a:ext cx="6655151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3 Marcador de contenido" descr="logo-encuentro-4-hd-castellano.jpg"/>
          <p:cNvPicPr>
            <a:picLocks noChangeAspect="1"/>
          </p:cNvPicPr>
          <p:nvPr/>
        </p:nvPicPr>
        <p:blipFill>
          <a:blip r:embed="rId4" cstate="print"/>
          <a:srcRect l="7658" t="7149" r="11389" b="15475"/>
          <a:stretch>
            <a:fillRect/>
          </a:stretch>
        </p:blipFill>
        <p:spPr bwMode="auto">
          <a:xfrm>
            <a:off x="-41076" y="-27383"/>
            <a:ext cx="2520280" cy="170289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7" name="14 Imagen" descr="LOGOSSC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6812" y="5588000"/>
            <a:ext cx="1500188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576564" y="836712"/>
            <a:ext cx="5751512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25400" algn="ctr" rotWithShape="0">
              <a:srgbClr val="808080">
                <a:alpha val="50000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ts val="2000"/>
              </a:spcBef>
              <a:buClr>
                <a:srgbClr val="CC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Casa Mamá Margarita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127276" y="0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Burocracia-financiación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13" name="3 Marcador de contenido" descr="logo-encuentro-4-hd-castellan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7658" t="7149" r="11389" b="15475"/>
          <a:stretch>
            <a:fillRect/>
          </a:stretch>
        </p:blipFill>
        <p:spPr>
          <a:xfrm>
            <a:off x="-41076" y="-27383"/>
            <a:ext cx="2808312" cy="1897508"/>
          </a:xfrm>
        </p:spPr>
      </p:pic>
      <p:pic>
        <p:nvPicPr>
          <p:cNvPr id="9" name="8 Imagen" descr="CMM_20160623_FPascualR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1532" y="3230978"/>
            <a:ext cx="4680520" cy="3510390"/>
          </a:xfrm>
          <a:prstGeom prst="rect">
            <a:avLst/>
          </a:prstGeom>
        </p:spPr>
      </p:pic>
      <p:pic>
        <p:nvPicPr>
          <p:cNvPr id="12" name="Picture 3" descr="firma-ro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846" y="3518879"/>
            <a:ext cx="4104630" cy="307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30932" y="2492896"/>
            <a:ext cx="10285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000066"/>
                </a:solidFill>
              </a:rPr>
              <a:t>Búsqueda de fuentes de financiación: </a:t>
            </a:r>
            <a:r>
              <a:rPr lang="es-ES" sz="2200" dirty="0">
                <a:solidFill>
                  <a:srgbClr val="000066"/>
                </a:solidFill>
              </a:rPr>
              <a:t>memorias, justificaciones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3343300" y="1700808"/>
            <a:ext cx="6662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000066"/>
                </a:solidFill>
              </a:rPr>
              <a:t>“Burocracia al servicio de la Misión”</a:t>
            </a:r>
          </a:p>
        </p:txBody>
      </p:sp>
    </p:spTree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logo-encuentro-4-hd-castellan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658" t="7149" r="11389" b="15475"/>
          <a:stretch>
            <a:fillRect/>
          </a:stretch>
        </p:blipFill>
        <p:spPr>
          <a:xfrm>
            <a:off x="-41076" y="-27384"/>
            <a:ext cx="4091598" cy="2764593"/>
          </a:xfrm>
        </p:spPr>
      </p:pic>
      <p:pic>
        <p:nvPicPr>
          <p:cNvPr id="5" name="4 Imagen" descr="logo-encuentro-4-hd-portugues.jpg"/>
          <p:cNvPicPr>
            <a:picLocks noChangeAspect="1"/>
          </p:cNvPicPr>
          <p:nvPr/>
        </p:nvPicPr>
        <p:blipFill>
          <a:blip r:embed="rId3" cstate="print"/>
          <a:srcRect l="7637" r="11410" b="13339"/>
          <a:stretch>
            <a:fillRect/>
          </a:stretch>
        </p:blipFill>
        <p:spPr>
          <a:xfrm>
            <a:off x="30932" y="3789040"/>
            <a:ext cx="4091597" cy="3096344"/>
          </a:xfrm>
          <a:prstGeom prst="rect">
            <a:avLst/>
          </a:prstGeom>
        </p:spPr>
      </p:pic>
      <p:sp>
        <p:nvSpPr>
          <p:cNvPr id="10" name="9 Pentágono"/>
          <p:cNvSpPr/>
          <p:nvPr/>
        </p:nvSpPr>
        <p:spPr bwMode="auto">
          <a:xfrm>
            <a:off x="0" y="2708920"/>
            <a:ext cx="10287000" cy="1584176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551212" y="2780928"/>
            <a:ext cx="74477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“Una misión compartida gestión de un proyecto”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7" name="14 Imagen" descr="LOGOSSCC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86812" y="5588000"/>
            <a:ext cx="1500188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4063380" y="205770"/>
            <a:ext cx="610295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500" b="1" i="1" dirty="0">
                <a:solidFill>
                  <a:srgbClr val="000066"/>
                </a:solidFill>
              </a:rPr>
              <a:t>Presupuesto anual: 46.078€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972" y="1412776"/>
            <a:ext cx="5770020" cy="252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462980" y="4003610"/>
            <a:ext cx="9306907" cy="1369606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txBody>
          <a:bodyPr wrap="none" rtlCol="0">
            <a:spAutoFit/>
          </a:bodyPr>
          <a:lstStyle/>
          <a:p>
            <a:r>
              <a:rPr lang="es-ES" sz="3500" b="1" i="1" dirty="0">
                <a:solidFill>
                  <a:srgbClr val="000066"/>
                </a:solidFill>
              </a:rPr>
              <a:t>Ingresos: </a:t>
            </a:r>
          </a:p>
          <a:p>
            <a:r>
              <a:rPr lang="es-ES" sz="2400" b="1" i="1" dirty="0">
                <a:solidFill>
                  <a:srgbClr val="000066"/>
                </a:solidFill>
              </a:rPr>
              <a:t>Fondos propios-donativos, IRPF, convocatorias autonómicas, </a:t>
            </a:r>
          </a:p>
          <a:p>
            <a:r>
              <a:rPr lang="es-ES" sz="2400" b="1" i="1" dirty="0">
                <a:solidFill>
                  <a:srgbClr val="000066"/>
                </a:solidFill>
              </a:rPr>
              <a:t>Diputaciones provinciales, ayuntamientos, bancos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90972" y="5733256"/>
            <a:ext cx="9389686" cy="707886"/>
          </a:xfrm>
          <a:prstGeom prst="rect">
            <a:avLst/>
          </a:prstGeom>
          <a:noFill/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Justificación contable- Trabajo en red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246956" y="123890"/>
            <a:ext cx="371127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5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Financiación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62980" y="908720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</a:rPr>
              <a:t>Pública y privada--- Justificación</a:t>
            </a:r>
          </a:p>
        </p:txBody>
      </p:sp>
    </p:spTree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/>
        </p:nvGraphicFramePr>
        <p:xfrm>
          <a:off x="390972" y="548680"/>
          <a:ext cx="9481053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7096844" y="6278562"/>
            <a:ext cx="5751512" cy="4330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25400" algn="ctr" rotWithShape="0">
              <a:srgbClr val="808080">
                <a:alpha val="50000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ts val="2000"/>
              </a:spcBef>
              <a:buClr>
                <a:srgbClr val="CC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Casa Mamá Margarita</a:t>
            </a:r>
          </a:p>
        </p:txBody>
      </p:sp>
    </p:spTree>
  </p:cSld>
  <p:clrMapOvr>
    <a:masterClrMapping/>
  </p:clrMapOvr>
  <p:transition spd="med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7" name="14 Imagen" descr="LOGOSSC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88000"/>
            <a:ext cx="1500188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266752" y="836712"/>
            <a:ext cx="6845300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Associació</a:t>
            </a: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Juvenil </a:t>
            </a: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Esquitx</a:t>
            </a:r>
            <a:endParaRPr lang="es-ES_tradnl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127276" y="0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Implicación como SSCC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9" name="3 Marcador de contenido" descr="logo-encuentro-4-hd-castellano.jpg"/>
          <p:cNvPicPr>
            <a:picLocks noChangeAspect="1"/>
          </p:cNvPicPr>
          <p:nvPr/>
        </p:nvPicPr>
        <p:blipFill>
          <a:blip r:embed="rId3" cstate="print"/>
          <a:srcRect l="7658" t="7149" r="11389" b="15475"/>
          <a:stretch>
            <a:fillRect/>
          </a:stretch>
        </p:blipFill>
        <p:spPr bwMode="auto">
          <a:xfrm>
            <a:off x="-41076" y="-27383"/>
            <a:ext cx="2808312" cy="1897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l="35235" t="23750" r="18503" b="16401"/>
          <a:stretch>
            <a:fillRect/>
          </a:stretch>
        </p:blipFill>
        <p:spPr bwMode="auto">
          <a:xfrm>
            <a:off x="3055268" y="1556792"/>
            <a:ext cx="7186012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30932" y="2564904"/>
            <a:ext cx="316625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2700" dirty="0">
                <a:solidFill>
                  <a:srgbClr val="000066"/>
                </a:solidFill>
              </a:rPr>
              <a:t>Presencia</a:t>
            </a:r>
          </a:p>
          <a:p>
            <a:pPr>
              <a:buFont typeface="Arial" pitchFamily="34" charset="0"/>
              <a:buChar char="•"/>
            </a:pPr>
            <a:r>
              <a:rPr lang="es-ES" sz="2700" dirty="0">
                <a:solidFill>
                  <a:srgbClr val="000066"/>
                </a:solidFill>
              </a:rPr>
              <a:t>Implicación laboral</a:t>
            </a:r>
          </a:p>
          <a:p>
            <a:pPr>
              <a:buFont typeface="Arial" pitchFamily="34" charset="0"/>
              <a:buChar char="•"/>
            </a:pPr>
            <a:r>
              <a:rPr lang="es-ES" sz="2700" dirty="0">
                <a:solidFill>
                  <a:srgbClr val="000066"/>
                </a:solidFill>
              </a:rPr>
              <a:t>Económica</a:t>
            </a:r>
          </a:p>
          <a:p>
            <a:pPr>
              <a:buFont typeface="Arial" pitchFamily="34" charset="0"/>
              <a:buChar char="•"/>
            </a:pPr>
            <a:r>
              <a:rPr lang="es-ES" sz="2700" dirty="0">
                <a:solidFill>
                  <a:srgbClr val="000066"/>
                </a:solidFill>
              </a:rPr>
              <a:t>Oración</a:t>
            </a:r>
          </a:p>
          <a:p>
            <a:pPr>
              <a:buFont typeface="Arial" pitchFamily="34" charset="0"/>
              <a:buChar char="•"/>
            </a:pPr>
            <a:r>
              <a:rPr lang="es-ES" sz="2700" dirty="0">
                <a:solidFill>
                  <a:srgbClr val="000066"/>
                </a:solidFill>
              </a:rPr>
              <a:t>Actividades</a:t>
            </a:r>
          </a:p>
        </p:txBody>
      </p:sp>
    </p:spTree>
  </p:cSld>
  <p:clrMapOvr>
    <a:masterClrMapping/>
  </p:clrMapOvr>
  <p:transition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7" name="14 Imagen" descr="LOGOSSC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6812" y="5588000"/>
            <a:ext cx="1500188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496444" y="908720"/>
            <a:ext cx="5751512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25400" algn="ctr" rotWithShape="0">
              <a:srgbClr val="808080">
                <a:alpha val="50000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ts val="2000"/>
              </a:spcBef>
              <a:buClr>
                <a:srgbClr val="CC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Casa Mamá Margarita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127276" y="0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Implicación como SSCC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12" name="3 Marcador de contenido" descr="logo-encuentro-4-hd-castellan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7658" t="7149" r="11389" b="15475"/>
          <a:stretch>
            <a:fillRect/>
          </a:stretch>
        </p:blipFill>
        <p:spPr>
          <a:xfrm>
            <a:off x="-41076" y="-27383"/>
            <a:ext cx="2808312" cy="1897508"/>
          </a:xfrm>
        </p:spPr>
      </p:pic>
      <p:pic>
        <p:nvPicPr>
          <p:cNvPr id="9" name="Picture 7" descr="apoyo_escol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3460" y="4437112"/>
            <a:ext cx="3159571" cy="237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3487316" y="1628800"/>
            <a:ext cx="675056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3200" dirty="0">
                <a:solidFill>
                  <a:srgbClr val="000066"/>
                </a:solidFill>
              </a:rPr>
              <a:t>Gestión y acompañamiento familiar</a:t>
            </a:r>
          </a:p>
          <a:p>
            <a:pPr>
              <a:buFont typeface="Arial" pitchFamily="34" charset="0"/>
              <a:buChar char="•"/>
            </a:pPr>
            <a:r>
              <a:rPr lang="es-ES" sz="3200" dirty="0">
                <a:solidFill>
                  <a:srgbClr val="000066"/>
                </a:solidFill>
              </a:rPr>
              <a:t>Coordinación, entrevistas</a:t>
            </a:r>
          </a:p>
          <a:p>
            <a:pPr>
              <a:buFont typeface="Arial" pitchFamily="34" charset="0"/>
              <a:buChar char="•"/>
            </a:pPr>
            <a:r>
              <a:rPr lang="es-ES" sz="3200" dirty="0">
                <a:solidFill>
                  <a:srgbClr val="000066"/>
                </a:solidFill>
              </a:rPr>
              <a:t>Economía, asistencia</a:t>
            </a:r>
          </a:p>
          <a:p>
            <a:pPr>
              <a:buFont typeface="Arial" pitchFamily="34" charset="0"/>
              <a:buChar char="•"/>
            </a:pPr>
            <a:r>
              <a:rPr lang="es-ES" sz="3200" dirty="0">
                <a:solidFill>
                  <a:srgbClr val="000066"/>
                </a:solidFill>
              </a:rPr>
              <a:t>Apoyo escolar y familiar</a:t>
            </a:r>
          </a:p>
          <a:p>
            <a:pPr>
              <a:buFont typeface="Arial" pitchFamily="34" charset="0"/>
              <a:buChar char="•"/>
            </a:pPr>
            <a:r>
              <a:rPr lang="es-ES" sz="3200" dirty="0">
                <a:solidFill>
                  <a:srgbClr val="000066"/>
                </a:solidFill>
              </a:rPr>
              <a:t>Su familia de referencia</a:t>
            </a:r>
          </a:p>
        </p:txBody>
      </p:sp>
      <p:pic>
        <p:nvPicPr>
          <p:cNvPr id="14" name="13 Imagen" descr="CMM-20161217-preparaNavidad.jpg"/>
          <p:cNvPicPr>
            <a:picLocks noChangeAspect="1"/>
          </p:cNvPicPr>
          <p:nvPr/>
        </p:nvPicPr>
        <p:blipFill>
          <a:blip r:embed="rId5" cstate="print"/>
          <a:srcRect t="32265"/>
          <a:stretch>
            <a:fillRect/>
          </a:stretch>
        </p:blipFill>
        <p:spPr>
          <a:xfrm>
            <a:off x="246956" y="4509120"/>
            <a:ext cx="4506484" cy="2290786"/>
          </a:xfrm>
          <a:prstGeom prst="rect">
            <a:avLst/>
          </a:prstGeom>
        </p:spPr>
      </p:pic>
      <p:pic>
        <p:nvPicPr>
          <p:cNvPr id="15" name="14 Imagen" descr="CMM_20160624_cumpleAbdel.jpg"/>
          <p:cNvPicPr>
            <a:picLocks noChangeAspect="1"/>
          </p:cNvPicPr>
          <p:nvPr/>
        </p:nvPicPr>
        <p:blipFill>
          <a:blip r:embed="rId6" cstate="print"/>
          <a:srcRect t="9611"/>
          <a:stretch>
            <a:fillRect/>
          </a:stretch>
        </p:blipFill>
        <p:spPr>
          <a:xfrm>
            <a:off x="8039286" y="4149080"/>
            <a:ext cx="2247714" cy="2708920"/>
          </a:xfrm>
          <a:prstGeom prst="rect">
            <a:avLst/>
          </a:prstGeom>
        </p:spPr>
      </p:pic>
      <p:pic>
        <p:nvPicPr>
          <p:cNvPr id="16" name="8 Imagen" descr="20140621CMM_limpieza2.JPG"/>
          <p:cNvPicPr>
            <a:picLocks noChangeAspect="1"/>
          </p:cNvPicPr>
          <p:nvPr/>
        </p:nvPicPr>
        <p:blipFill>
          <a:blip r:embed="rId7" cstate="print"/>
          <a:srcRect r="6248"/>
          <a:stretch>
            <a:fillRect/>
          </a:stretch>
        </p:blipFill>
        <p:spPr bwMode="auto">
          <a:xfrm>
            <a:off x="318964" y="1988839"/>
            <a:ext cx="3096344" cy="247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 redondeado"/>
          <p:cNvSpPr/>
          <p:nvPr/>
        </p:nvSpPr>
        <p:spPr bwMode="auto">
          <a:xfrm>
            <a:off x="30932" y="5733256"/>
            <a:ext cx="2623220" cy="10801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266752" y="836712"/>
            <a:ext cx="6845300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Associació</a:t>
            </a: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Juvenil </a:t>
            </a: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Esquitx</a:t>
            </a:r>
            <a:endParaRPr lang="es-ES_tradnl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127276" y="0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Como SSCC me aporta…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9" name="3 Marcador de contenido" descr="logo-encuentro-4-hd-castellano.jpg"/>
          <p:cNvPicPr>
            <a:picLocks noChangeAspect="1"/>
          </p:cNvPicPr>
          <p:nvPr/>
        </p:nvPicPr>
        <p:blipFill>
          <a:blip r:embed="rId2" cstate="print"/>
          <a:srcRect l="7658" t="7149" r="11389" b="15475"/>
          <a:stretch>
            <a:fillRect/>
          </a:stretch>
        </p:blipFill>
        <p:spPr bwMode="auto">
          <a:xfrm>
            <a:off x="-41076" y="-27383"/>
            <a:ext cx="2808312" cy="1897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35100" t="23750" r="18832" b="21782"/>
          <a:stretch>
            <a:fillRect/>
          </a:stretch>
        </p:blipFill>
        <p:spPr bwMode="auto">
          <a:xfrm>
            <a:off x="2767236" y="1772816"/>
            <a:ext cx="7254285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133872" y="6012577"/>
            <a:ext cx="2348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Testimonios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02940" y="2492896"/>
            <a:ext cx="273630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s-ES" sz="2700" dirty="0">
                <a:solidFill>
                  <a:srgbClr val="000066"/>
                </a:solidFill>
              </a:rPr>
              <a:t>Crecimiento vocacional y profesional</a:t>
            </a:r>
          </a:p>
          <a:p>
            <a:pPr marL="182563" indent="-182563">
              <a:buFont typeface="Arial" pitchFamily="34" charset="0"/>
              <a:buChar char="•"/>
            </a:pPr>
            <a:endParaRPr lang="es-ES" sz="2700" dirty="0">
              <a:solidFill>
                <a:srgbClr val="000066"/>
              </a:solidFill>
            </a:endParaRPr>
          </a:p>
          <a:p>
            <a:pPr marL="182563" indent="-182563">
              <a:buFont typeface="Arial" pitchFamily="34" charset="0"/>
              <a:buChar char="•"/>
            </a:pPr>
            <a:r>
              <a:rPr lang="es-ES" sz="2700" dirty="0">
                <a:solidFill>
                  <a:srgbClr val="000066"/>
                </a:solidFill>
              </a:rPr>
              <a:t>Parte de mi familia</a:t>
            </a:r>
          </a:p>
          <a:p>
            <a:pPr marL="182563" indent="-182563">
              <a:buFont typeface="Arial" pitchFamily="34" charset="0"/>
              <a:buChar char="•"/>
            </a:pPr>
            <a:endParaRPr lang="es-ES" sz="27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7" name="14 Imagen" descr="LOGOSSC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6812" y="5588000"/>
            <a:ext cx="1500188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576564" y="836712"/>
            <a:ext cx="5751512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25400" algn="ctr" rotWithShape="0">
              <a:srgbClr val="808080">
                <a:alpha val="50000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ts val="2000"/>
              </a:spcBef>
              <a:buClr>
                <a:srgbClr val="CC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Casa Mamá Margarita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127276" y="0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Cómo SSCC me aporta…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12" name="3 Marcador de contenido" descr="logo-encuentro-4-hd-castellano.jpg"/>
          <p:cNvPicPr>
            <a:picLocks noChangeAspect="1"/>
          </p:cNvPicPr>
          <p:nvPr/>
        </p:nvPicPr>
        <p:blipFill>
          <a:blip r:embed="rId3" cstate="print"/>
          <a:srcRect l="7658" t="7149" r="11389" b="15475"/>
          <a:stretch>
            <a:fillRect/>
          </a:stretch>
        </p:blipFill>
        <p:spPr bwMode="auto">
          <a:xfrm>
            <a:off x="-41076" y="-27383"/>
            <a:ext cx="2808312" cy="1897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8 Imagen" descr="20120707CMM-5aniv_seguimiento.JPG"/>
          <p:cNvPicPr>
            <a:picLocks noChangeAspect="1"/>
          </p:cNvPicPr>
          <p:nvPr/>
        </p:nvPicPr>
        <p:blipFill>
          <a:blip r:embed="rId4" cstate="print"/>
          <a:srcRect l="25000" t="27586" b="8620"/>
          <a:stretch>
            <a:fillRect/>
          </a:stretch>
        </p:blipFill>
        <p:spPr bwMode="auto">
          <a:xfrm>
            <a:off x="2119164" y="1628800"/>
            <a:ext cx="8107465" cy="5172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Rectángulo redondeado"/>
          <p:cNvSpPr/>
          <p:nvPr/>
        </p:nvSpPr>
        <p:spPr bwMode="auto">
          <a:xfrm>
            <a:off x="0" y="5777880"/>
            <a:ext cx="3775348" cy="10801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02940" y="6057201"/>
            <a:ext cx="3525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Testimonios-Video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30932" y="2492896"/>
            <a:ext cx="27363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s-ES" sz="2700" dirty="0">
                <a:solidFill>
                  <a:srgbClr val="000066"/>
                </a:solidFill>
              </a:rPr>
              <a:t>Alegría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s-ES" sz="2700" dirty="0">
                <a:solidFill>
                  <a:srgbClr val="000066"/>
                </a:solidFill>
              </a:rPr>
              <a:t>Vocación juvenil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s-ES" sz="2700" dirty="0">
                <a:solidFill>
                  <a:srgbClr val="000066"/>
                </a:solidFill>
              </a:rPr>
              <a:t>Crecimiento</a:t>
            </a:r>
          </a:p>
          <a:p>
            <a:pPr marL="182563" indent="-182563">
              <a:buFont typeface="Arial" pitchFamily="34" charset="0"/>
              <a:buChar char="•"/>
            </a:pPr>
            <a:endParaRPr lang="es-ES" sz="2700" dirty="0">
              <a:solidFill>
                <a:srgbClr val="000066"/>
              </a:solidFill>
            </a:endParaRPr>
          </a:p>
          <a:p>
            <a:pPr marL="182563" indent="-182563">
              <a:buFont typeface="Arial" pitchFamily="34" charset="0"/>
              <a:buChar char="•"/>
            </a:pPr>
            <a:r>
              <a:rPr lang="es-ES" sz="2700" dirty="0">
                <a:solidFill>
                  <a:srgbClr val="000066"/>
                </a:solidFill>
              </a:rPr>
              <a:t>Parte de mi familia</a:t>
            </a:r>
          </a:p>
          <a:p>
            <a:pPr marL="182563" indent="-182563">
              <a:buFont typeface="Arial" pitchFamily="34" charset="0"/>
              <a:buChar char="•"/>
            </a:pPr>
            <a:endParaRPr lang="es-ES" sz="27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266752" y="836712"/>
            <a:ext cx="6845300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Associació</a:t>
            </a: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Juvenil </a:t>
            </a: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Esquitx</a:t>
            </a:r>
            <a:endParaRPr lang="es-ES_tradnl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127276" y="0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Los jóvenes se llevan…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9" name="3 Marcador de contenido" descr="logo-encuentro-4-hd-castellano.jpg"/>
          <p:cNvPicPr>
            <a:picLocks noChangeAspect="1"/>
          </p:cNvPicPr>
          <p:nvPr/>
        </p:nvPicPr>
        <p:blipFill>
          <a:blip r:embed="rId2" cstate="print"/>
          <a:srcRect l="7658" t="7149" r="11389" b="15475"/>
          <a:stretch>
            <a:fillRect/>
          </a:stretch>
        </p:blipFill>
        <p:spPr bwMode="auto">
          <a:xfrm>
            <a:off x="-41076" y="-27383"/>
            <a:ext cx="2808312" cy="1897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35691" t="23750" r="18832" b="16401"/>
          <a:stretch>
            <a:fillRect/>
          </a:stretch>
        </p:blipFill>
        <p:spPr bwMode="auto">
          <a:xfrm>
            <a:off x="3120053" y="1556792"/>
            <a:ext cx="7064007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 redondeado"/>
          <p:cNvSpPr/>
          <p:nvPr/>
        </p:nvSpPr>
        <p:spPr bwMode="auto">
          <a:xfrm>
            <a:off x="0" y="5777880"/>
            <a:ext cx="3833448" cy="10801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02940" y="6057201"/>
            <a:ext cx="3730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Testimonios-Videos</a:t>
            </a:r>
          </a:p>
        </p:txBody>
      </p:sp>
    </p:spTree>
  </p:cSld>
  <p:clrMapOvr>
    <a:masterClrMapping/>
  </p:clrMapOvr>
  <p:transition spd="med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7" name="14 Imagen" descr="LOGOSSC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6812" y="5588000"/>
            <a:ext cx="1500188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576564" y="836712"/>
            <a:ext cx="5751512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25400" algn="ctr" rotWithShape="0">
              <a:srgbClr val="808080">
                <a:alpha val="50000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ts val="2000"/>
              </a:spcBef>
              <a:buClr>
                <a:srgbClr val="CC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Casa Mamá Margarita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127276" y="0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Los jóvenes se llevan…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12" name="3 Marcador de contenido" descr="logo-encuentro-4-hd-castellano.jpg"/>
          <p:cNvPicPr>
            <a:picLocks noChangeAspect="1"/>
          </p:cNvPicPr>
          <p:nvPr/>
        </p:nvPicPr>
        <p:blipFill>
          <a:blip r:embed="rId3" cstate="print"/>
          <a:srcRect l="7658" t="7149" r="11389" b="15475"/>
          <a:stretch>
            <a:fillRect/>
          </a:stretch>
        </p:blipFill>
        <p:spPr bwMode="auto">
          <a:xfrm>
            <a:off x="-41076" y="-27383"/>
            <a:ext cx="2238007" cy="15121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8 Imagen" descr="IMG-20170513-WA0007.jpg"/>
          <p:cNvPicPr>
            <a:picLocks noChangeAspect="1"/>
          </p:cNvPicPr>
          <p:nvPr/>
        </p:nvPicPr>
        <p:blipFill>
          <a:blip r:embed="rId4" cstate="print"/>
          <a:srcRect t="12318"/>
          <a:stretch>
            <a:fillRect/>
          </a:stretch>
        </p:blipFill>
        <p:spPr>
          <a:xfrm>
            <a:off x="2451252" y="1628800"/>
            <a:ext cx="7732808" cy="5085184"/>
          </a:xfrm>
          <a:prstGeom prst="rect">
            <a:avLst/>
          </a:prstGeom>
        </p:spPr>
      </p:pic>
      <p:sp>
        <p:nvSpPr>
          <p:cNvPr id="13" name="12 Rectángulo redondeado"/>
          <p:cNvSpPr/>
          <p:nvPr/>
        </p:nvSpPr>
        <p:spPr bwMode="auto">
          <a:xfrm>
            <a:off x="-1" y="5777880"/>
            <a:ext cx="3566773" cy="10801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02940" y="6057201"/>
            <a:ext cx="3463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Testimonios-video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30932" y="2492896"/>
            <a:ext cx="273630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s-ES" sz="2700" dirty="0">
                <a:solidFill>
                  <a:srgbClr val="000066"/>
                </a:solidFill>
              </a:rPr>
              <a:t>Convivencia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s-ES" sz="2700" dirty="0">
                <a:solidFill>
                  <a:srgbClr val="000066"/>
                </a:solidFill>
              </a:rPr>
              <a:t>Formación</a:t>
            </a:r>
          </a:p>
          <a:p>
            <a:pPr marL="182563" indent="-182563">
              <a:buFont typeface="Arial" pitchFamily="34" charset="0"/>
              <a:buChar char="•"/>
            </a:pPr>
            <a:endParaRPr lang="es-ES" sz="2700" dirty="0">
              <a:solidFill>
                <a:srgbClr val="000066"/>
              </a:solidFill>
            </a:endParaRPr>
          </a:p>
          <a:p>
            <a:pPr marL="182563" indent="-182563">
              <a:buFont typeface="Arial" pitchFamily="34" charset="0"/>
              <a:buChar char="•"/>
            </a:pPr>
            <a:r>
              <a:rPr lang="es-ES" sz="2700" dirty="0">
                <a:solidFill>
                  <a:srgbClr val="000066"/>
                </a:solidFill>
              </a:rPr>
              <a:t>Familia</a:t>
            </a:r>
          </a:p>
          <a:p>
            <a:pPr marL="182563" indent="-182563">
              <a:buFont typeface="Arial" pitchFamily="34" charset="0"/>
              <a:buChar char="•"/>
            </a:pPr>
            <a:endParaRPr lang="es-ES" sz="27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7" name="14 Imagen" descr="LOGOSSC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6812" y="5588000"/>
            <a:ext cx="1500188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191172" y="836712"/>
            <a:ext cx="5751512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25400" algn="ctr" rotWithShape="0">
              <a:srgbClr val="808080">
                <a:alpha val="50000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ts val="2000"/>
              </a:spcBef>
              <a:buClr>
                <a:srgbClr val="CC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Casa Mamá Margarita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127276" y="0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Los jóvenes se llevan…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12" name="3 Marcador de contenido" descr="logo-encuentro-4-hd-castellano.jpg"/>
          <p:cNvPicPr>
            <a:picLocks noChangeAspect="1"/>
          </p:cNvPicPr>
          <p:nvPr/>
        </p:nvPicPr>
        <p:blipFill>
          <a:blip r:embed="rId3" cstate="print"/>
          <a:srcRect l="7658" t="7149" r="11389" b="15475"/>
          <a:stretch>
            <a:fillRect/>
          </a:stretch>
        </p:blipFill>
        <p:spPr bwMode="auto">
          <a:xfrm>
            <a:off x="-41076" y="-27383"/>
            <a:ext cx="2238007" cy="15121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12 Imagen" descr="20141214CMM_grupoactual_antigu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1252" y="1412775"/>
            <a:ext cx="7375748" cy="553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WordArt 3"/>
          <p:cNvSpPr>
            <a:spLocks noChangeArrowheads="1" noChangeShapeType="1" noTextEdit="1"/>
          </p:cNvSpPr>
          <p:nvPr/>
        </p:nvSpPr>
        <p:spPr bwMode="auto">
          <a:xfrm>
            <a:off x="0" y="6171580"/>
            <a:ext cx="7715250" cy="7858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Encuentro jóvenes atendidos en este proyecto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07878" y="2924944"/>
            <a:ext cx="2343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</a:rPr>
              <a:t>2007-2017</a:t>
            </a:r>
          </a:p>
          <a:p>
            <a:pPr algn="ctr"/>
            <a:r>
              <a:rPr lang="es-ES" b="1" dirty="0">
                <a:solidFill>
                  <a:srgbClr val="C00000"/>
                </a:solidFill>
              </a:rPr>
              <a:t>Décimo Aniversario</a:t>
            </a:r>
          </a:p>
        </p:txBody>
      </p:sp>
    </p:spTree>
  </p:cSld>
  <p:clrMapOvr>
    <a:masterClrMapping/>
  </p:clrMapOvr>
  <p:transition spd="med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7" name="14 Imagen" descr="LOGOSSC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6812" y="5588000"/>
            <a:ext cx="1500188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Marcador de contenido" descr="logo-encuentro-4-hd-castellan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7658" t="7149" r="11389" b="15475"/>
          <a:stretch>
            <a:fillRect/>
          </a:stretch>
        </p:blipFill>
        <p:spPr>
          <a:xfrm>
            <a:off x="-41076" y="-27384"/>
            <a:ext cx="4091598" cy="2764593"/>
          </a:xfrm>
        </p:spPr>
      </p:pic>
      <p:sp>
        <p:nvSpPr>
          <p:cNvPr id="6" name="5 CuadroTexto"/>
          <p:cNvSpPr txBox="1"/>
          <p:nvPr/>
        </p:nvSpPr>
        <p:spPr>
          <a:xfrm>
            <a:off x="3127276" y="0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¿Te atreves a soñar?</a:t>
            </a:r>
            <a:endParaRPr lang="es-ES" sz="4500" dirty="0">
              <a:solidFill>
                <a:srgbClr val="CC33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543100" y="2996952"/>
            <a:ext cx="74477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¿Nos atrevemos a soñar en los centros locales?</a:t>
            </a:r>
            <a:endParaRPr lang="es-ES" sz="4500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logo-encuentro-4-hd-castellan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658" t="7149" r="11389" b="15475"/>
          <a:stretch>
            <a:fillRect/>
          </a:stretch>
        </p:blipFill>
        <p:spPr>
          <a:xfrm>
            <a:off x="-41076" y="-27384"/>
            <a:ext cx="4091598" cy="2764593"/>
          </a:xfrm>
        </p:spPr>
      </p:pic>
      <p:pic>
        <p:nvPicPr>
          <p:cNvPr id="5" name="4 Imagen" descr="logo-encuentro-4-hd-portugues.jpg"/>
          <p:cNvPicPr>
            <a:picLocks noChangeAspect="1"/>
          </p:cNvPicPr>
          <p:nvPr/>
        </p:nvPicPr>
        <p:blipFill>
          <a:blip r:embed="rId3" cstate="print"/>
          <a:srcRect l="7637" r="11410" b="13339"/>
          <a:stretch>
            <a:fillRect/>
          </a:stretch>
        </p:blipFill>
        <p:spPr>
          <a:xfrm>
            <a:off x="30932" y="3789040"/>
            <a:ext cx="4091597" cy="3096344"/>
          </a:xfrm>
          <a:prstGeom prst="rect">
            <a:avLst/>
          </a:prstGeom>
        </p:spPr>
      </p:pic>
      <p:sp>
        <p:nvSpPr>
          <p:cNvPr id="10" name="9 Pentágono"/>
          <p:cNvSpPr/>
          <p:nvPr/>
        </p:nvSpPr>
        <p:spPr bwMode="auto">
          <a:xfrm>
            <a:off x="0" y="2708920"/>
            <a:ext cx="10287000" cy="1584176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551212" y="2780928"/>
            <a:ext cx="74477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“Una misión compartida gestión de un proyecto”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7" name="14 Imagen" descr="LOGOSSCC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86812" y="5588000"/>
            <a:ext cx="1500188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839244" y="4433738"/>
            <a:ext cx="6845300" cy="1373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Proyecto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Piso de emancipación de jóvenes en riesgo de exclusión social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4072508" y="5801890"/>
            <a:ext cx="5751512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25400" algn="ctr" rotWithShape="0">
              <a:srgbClr val="808080">
                <a:alpha val="50000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ts val="2000"/>
              </a:spcBef>
              <a:buClr>
                <a:srgbClr val="CC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Casa Mamá Margarita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839244" y="754972"/>
            <a:ext cx="6845300" cy="10178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Proyecto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Associació</a:t>
            </a: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Juvenil </a:t>
            </a: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Esquitx</a:t>
            </a:r>
            <a:endParaRPr lang="es-ES_tradnl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4239" t="12865" r="25446" b="20259"/>
          <a:stretch>
            <a:fillRect/>
          </a:stretch>
        </p:blipFill>
        <p:spPr bwMode="auto">
          <a:xfrm>
            <a:off x="390972" y="332655"/>
            <a:ext cx="8496944" cy="635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7807796" y="261809"/>
            <a:ext cx="2376264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>
                <a:solidFill>
                  <a:srgbClr val="C00000"/>
                </a:solidFill>
              </a:rPr>
              <a:t>Salir de la zona de confort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7910736" y="6088559"/>
            <a:ext cx="2376264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>
                <a:solidFill>
                  <a:srgbClr val="C00000"/>
                </a:solidFill>
              </a:rPr>
              <a:t>Zona de oportunidades</a:t>
            </a:r>
          </a:p>
        </p:txBody>
      </p:sp>
      <p:sp>
        <p:nvSpPr>
          <p:cNvPr id="8" name="7 Flecha abajo"/>
          <p:cNvSpPr/>
          <p:nvPr/>
        </p:nvSpPr>
        <p:spPr bwMode="auto">
          <a:xfrm>
            <a:off x="9031932" y="1052736"/>
            <a:ext cx="432048" cy="4968552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Nube"/>
          <p:cNvSpPr/>
          <p:nvPr/>
        </p:nvSpPr>
        <p:spPr bwMode="auto">
          <a:xfrm>
            <a:off x="4207396" y="5229200"/>
            <a:ext cx="4392488" cy="1556792"/>
          </a:xfrm>
          <a:prstGeom prst="cloud">
            <a:avLst/>
          </a:prstGeom>
          <a:solidFill>
            <a:srgbClr val="B7DB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4" name="3 Marcador de contenido" descr="logo-encuentro-4-hd-castellan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658" t="7149" r="11389" b="15475"/>
          <a:stretch>
            <a:fillRect/>
          </a:stretch>
        </p:blipFill>
        <p:spPr>
          <a:xfrm>
            <a:off x="-41076" y="-27384"/>
            <a:ext cx="4091598" cy="2764593"/>
          </a:xfrm>
        </p:spPr>
      </p:pic>
      <p:pic>
        <p:nvPicPr>
          <p:cNvPr id="5" name="4 Imagen" descr="logo-encuentro-4-hd-portugues.jpg"/>
          <p:cNvPicPr>
            <a:picLocks noChangeAspect="1"/>
          </p:cNvPicPr>
          <p:nvPr/>
        </p:nvPicPr>
        <p:blipFill>
          <a:blip r:embed="rId3" cstate="print"/>
          <a:srcRect l="7637" r="11410" b="13339"/>
          <a:stretch>
            <a:fillRect/>
          </a:stretch>
        </p:blipFill>
        <p:spPr>
          <a:xfrm>
            <a:off x="30932" y="3789040"/>
            <a:ext cx="4091597" cy="3096344"/>
          </a:xfrm>
          <a:prstGeom prst="rect">
            <a:avLst/>
          </a:prstGeom>
        </p:spPr>
      </p:pic>
      <p:sp>
        <p:nvSpPr>
          <p:cNvPr id="10" name="9 Pentágono"/>
          <p:cNvSpPr/>
          <p:nvPr/>
        </p:nvSpPr>
        <p:spPr bwMode="auto">
          <a:xfrm>
            <a:off x="0" y="2708920"/>
            <a:ext cx="10287000" cy="1584176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551212" y="2780928"/>
            <a:ext cx="74477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“Una misión compartida gestión de un proyecto”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7" name="14 Imagen" descr="LOGOSSCC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86812" y="5588000"/>
            <a:ext cx="1500188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415308" y="4581128"/>
            <a:ext cx="5751512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25400" algn="ctr" rotWithShape="0">
              <a:srgbClr val="808080">
                <a:alpha val="50000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ts val="2000"/>
              </a:spcBef>
              <a:buClr>
                <a:srgbClr val="CC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Casa Mamá Margarita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983260" y="1484784"/>
            <a:ext cx="6845300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Associació</a:t>
            </a: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Juvenil </a:t>
            </a: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Esquitx</a:t>
            </a:r>
            <a:endParaRPr lang="es-ES_tradnl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888279" y="5550331"/>
            <a:ext cx="2991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DIÁLOGO</a:t>
            </a:r>
          </a:p>
        </p:txBody>
      </p:sp>
    </p:spTree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559324" y="0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“Origen”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4" name="3 Marcador de contenido" descr="logo-encuentro-4-hd-castellan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658" t="7149" r="11389" b="15475"/>
          <a:stretch>
            <a:fillRect/>
          </a:stretch>
        </p:blipFill>
        <p:spPr>
          <a:xfrm>
            <a:off x="-41076" y="-27383"/>
            <a:ext cx="2557723" cy="1728191"/>
          </a:xfrm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623220" y="836712"/>
            <a:ext cx="7488832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Associació</a:t>
            </a: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Juvenil </a:t>
            </a: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Esquitx</a:t>
            </a: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1989-2017</a:t>
            </a:r>
          </a:p>
        </p:txBody>
      </p:sp>
      <p:pic>
        <p:nvPicPr>
          <p:cNvPr id="12" name="Imagen 6" descr="F:\fotos web\25 aniversari\DSCN179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092" y="1844824"/>
            <a:ext cx="7780776" cy="501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C:\Users\Usuario\Desktop\logo i n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56709"/>
            <a:ext cx="2952328" cy="701291"/>
          </a:xfrm>
          <a:prstGeom prst="rect">
            <a:avLst/>
          </a:prstGeom>
          <a:noFill/>
        </p:spPr>
      </p:pic>
      <p:pic>
        <p:nvPicPr>
          <p:cNvPr id="7" name="14 Imagen" descr="LOGOSSCC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86812" y="5588000"/>
            <a:ext cx="1500188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559324" y="0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“Origen”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7" name="14 Imagen" descr="LOGOSSC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6812" y="5588000"/>
            <a:ext cx="1500188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576564" y="836712"/>
            <a:ext cx="5751512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25400" algn="ctr" rotWithShape="0">
              <a:srgbClr val="808080">
                <a:alpha val="50000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ts val="2000"/>
              </a:spcBef>
              <a:buClr>
                <a:srgbClr val="CC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Casa Mamá Margarita</a:t>
            </a:r>
          </a:p>
        </p:txBody>
      </p:sp>
      <p:pic>
        <p:nvPicPr>
          <p:cNvPr id="12" name="3 Marcador de contenido" descr="logo-encuentro-4-hd-castellano.jpg"/>
          <p:cNvPicPr>
            <a:picLocks noChangeAspect="1"/>
          </p:cNvPicPr>
          <p:nvPr/>
        </p:nvPicPr>
        <p:blipFill>
          <a:blip r:embed="rId3" cstate="print"/>
          <a:srcRect l="7658" t="7149" r="11389" b="15475"/>
          <a:stretch>
            <a:fillRect/>
          </a:stretch>
        </p:blipFill>
        <p:spPr bwMode="auto">
          <a:xfrm>
            <a:off x="-41076" y="-27383"/>
            <a:ext cx="2808312" cy="1897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15" descr="amine-abd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9404" y="1916832"/>
            <a:ext cx="5728189" cy="3384376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1" name="Picture 21" descr="POS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922" y="4529980"/>
            <a:ext cx="3727450" cy="22113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3" name="Picture 15" descr="grupo-a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8964" y="1917632"/>
            <a:ext cx="3672408" cy="2447472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4" name="13 CuadroTexto"/>
          <p:cNvSpPr txBox="1"/>
          <p:nvPr/>
        </p:nvSpPr>
        <p:spPr>
          <a:xfrm>
            <a:off x="6079604" y="5661248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</a:t>
            </a:r>
          </a:p>
        </p:txBody>
      </p:sp>
    </p:spTree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Nube"/>
          <p:cNvSpPr/>
          <p:nvPr/>
        </p:nvSpPr>
        <p:spPr bwMode="auto">
          <a:xfrm>
            <a:off x="3343300" y="1484784"/>
            <a:ext cx="3240360" cy="1224136"/>
          </a:xfrm>
          <a:prstGeom prst="cloud">
            <a:avLst/>
          </a:prstGeom>
          <a:solidFill>
            <a:srgbClr val="B7DB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559324" y="0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Los inicios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7" name="14 Imagen" descr="LOGOSSC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8634" y="6021288"/>
            <a:ext cx="98836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266752" y="836712"/>
            <a:ext cx="6845300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Associació</a:t>
            </a: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Juvenil </a:t>
            </a: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Esquitx</a:t>
            </a:r>
            <a:endParaRPr lang="es-ES_tradnl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" name="3 Marcador de contenido" descr="logo-encuentro-4-hd-castellano.jpg"/>
          <p:cNvPicPr>
            <a:picLocks noChangeAspect="1"/>
          </p:cNvPicPr>
          <p:nvPr/>
        </p:nvPicPr>
        <p:blipFill>
          <a:blip r:embed="rId3" cstate="print"/>
          <a:srcRect l="7658" t="7149" r="11389" b="15475"/>
          <a:stretch>
            <a:fillRect/>
          </a:stretch>
        </p:blipFill>
        <p:spPr bwMode="auto">
          <a:xfrm>
            <a:off x="-41076" y="-27383"/>
            <a:ext cx="2808312" cy="1897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5359524" y="2638073"/>
            <a:ext cx="48284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b="1" dirty="0">
                <a:solidFill>
                  <a:schemeClr val="tx1"/>
                </a:solidFill>
              </a:rPr>
              <a:t>Local </a:t>
            </a:r>
            <a:r>
              <a:rPr lang="es-ES" sz="2200" b="1" dirty="0" err="1">
                <a:solidFill>
                  <a:schemeClr val="tx1"/>
                </a:solidFill>
              </a:rPr>
              <a:t>Ctra</a:t>
            </a:r>
            <a:r>
              <a:rPr lang="es-ES" sz="2200" b="1" dirty="0">
                <a:solidFill>
                  <a:schemeClr val="tx1"/>
                </a:solidFill>
              </a:rPr>
              <a:t> de Terrassa (1995-1999)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35691" t="23750" r="18832" b="15351"/>
          <a:stretch>
            <a:fillRect/>
          </a:stretch>
        </p:blipFill>
        <p:spPr bwMode="auto">
          <a:xfrm>
            <a:off x="5308622" y="3185592"/>
            <a:ext cx="487543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 l="35234" t="23750" r="19035" b="16401"/>
          <a:stretch>
            <a:fillRect/>
          </a:stretch>
        </p:blipFill>
        <p:spPr bwMode="auto">
          <a:xfrm>
            <a:off x="30932" y="3140968"/>
            <a:ext cx="498864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Rectángulo"/>
          <p:cNvSpPr/>
          <p:nvPr/>
        </p:nvSpPr>
        <p:spPr>
          <a:xfrm>
            <a:off x="246956" y="2492896"/>
            <a:ext cx="338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800" b="1" dirty="0">
                <a:solidFill>
                  <a:schemeClr val="tx1"/>
                </a:solidFill>
              </a:rPr>
              <a:t>Local año 1995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3847356" y="1700808"/>
            <a:ext cx="23807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5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Esplai</a:t>
            </a:r>
            <a:r>
              <a:rPr lang="es-ES" sz="35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5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diari</a:t>
            </a:r>
            <a:endParaRPr lang="es-ES" sz="35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5914402" y="1844824"/>
            <a:ext cx="27124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800" b="1" dirty="0"/>
              <a:t>Local año 1995</a:t>
            </a:r>
          </a:p>
        </p:txBody>
      </p:sp>
      <p:sp>
        <p:nvSpPr>
          <p:cNvPr id="3" name="2 Rectángulo"/>
          <p:cNvSpPr/>
          <p:nvPr/>
        </p:nvSpPr>
        <p:spPr>
          <a:xfrm rot="2326724">
            <a:off x="137746" y="3314869"/>
            <a:ext cx="57727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/>
              <a:t>Nuestras instalaciones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6872" t="25850" r="20013" b="31500"/>
          <a:stretch>
            <a:fillRect/>
          </a:stretch>
        </p:blipFill>
        <p:spPr bwMode="auto">
          <a:xfrm>
            <a:off x="419710" y="360040"/>
            <a:ext cx="5256584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38525" t="26900" r="20469" b="17451"/>
          <a:stretch>
            <a:fillRect/>
          </a:stretch>
        </p:blipFill>
        <p:spPr bwMode="auto">
          <a:xfrm>
            <a:off x="5811640" y="74214"/>
            <a:ext cx="4300412" cy="328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35691" t="23750" r="18832" b="22700"/>
          <a:stretch>
            <a:fillRect/>
          </a:stretch>
        </p:blipFill>
        <p:spPr bwMode="auto">
          <a:xfrm>
            <a:off x="390972" y="3717032"/>
            <a:ext cx="4608512" cy="3052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 l="35235" t="24800" r="19288" b="16401"/>
          <a:stretch>
            <a:fillRect/>
          </a:stretch>
        </p:blipFill>
        <p:spPr bwMode="auto">
          <a:xfrm>
            <a:off x="5503540" y="3386865"/>
            <a:ext cx="4711452" cy="342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5503540" y="6362164"/>
            <a:ext cx="4902304" cy="523220"/>
          </a:xfrm>
          <a:prstGeom prst="rect">
            <a:avLst/>
          </a:prstGeom>
          <a:solidFill>
            <a:srgbClr val="B7DBFF"/>
          </a:solidFill>
        </p:spPr>
        <p:txBody>
          <a:bodyPr wrap="none">
            <a:spAutoFit/>
          </a:bodyPr>
          <a:lstStyle/>
          <a:p>
            <a:r>
              <a:rPr lang="ca-ES" sz="2800" b="1" dirty="0">
                <a:solidFill>
                  <a:srgbClr val="000066"/>
                </a:solidFill>
              </a:rPr>
              <a:t>Local Casa dels Pins (2017)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0932" y="6334780"/>
            <a:ext cx="5243743" cy="523220"/>
          </a:xfrm>
          <a:prstGeom prst="rect">
            <a:avLst/>
          </a:prstGeom>
          <a:solidFill>
            <a:srgbClr val="B7DBFF"/>
          </a:solidFill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000066"/>
                </a:solidFill>
              </a:rPr>
              <a:t>Local c/ Schubert (2009-2017)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18964" y="2996952"/>
            <a:ext cx="4757008" cy="523220"/>
          </a:xfrm>
          <a:prstGeom prst="rect">
            <a:avLst/>
          </a:prstGeom>
          <a:solidFill>
            <a:srgbClr val="B7DBFF"/>
          </a:solidFill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000066"/>
                </a:solidFill>
              </a:rPr>
              <a:t>Local c/ </a:t>
            </a:r>
            <a:r>
              <a:rPr lang="es-ES" sz="2800" b="1" dirty="0" err="1">
                <a:solidFill>
                  <a:srgbClr val="000066"/>
                </a:solidFill>
              </a:rPr>
              <a:t>Turina</a:t>
            </a:r>
            <a:r>
              <a:rPr lang="es-ES" sz="2800" b="1" dirty="0">
                <a:solidFill>
                  <a:srgbClr val="000066"/>
                </a:solidFill>
              </a:rPr>
              <a:t> (1999-2017)</a:t>
            </a:r>
          </a:p>
        </p:txBody>
      </p:sp>
      <p:pic>
        <p:nvPicPr>
          <p:cNvPr id="11" name="Picture 2" descr="C:\Users\Usuario\Desktop\logo i no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952328" cy="70129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559324" y="0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Los inicios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7" name="14 Imagen" descr="LOGOSSC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6812" y="5588000"/>
            <a:ext cx="1500188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576564" y="836712"/>
            <a:ext cx="5751512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25400" algn="ctr" rotWithShape="0">
              <a:srgbClr val="808080">
                <a:alpha val="50000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ts val="2000"/>
              </a:spcBef>
              <a:buClr>
                <a:srgbClr val="CC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Casa Mamá Margarita</a:t>
            </a:r>
          </a:p>
        </p:txBody>
      </p:sp>
      <p:pic>
        <p:nvPicPr>
          <p:cNvPr id="11" name="3 Marcador de contenido" descr="logo-encuentro-4-hd-castellan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7658" t="7149" r="11389" b="15475"/>
          <a:stretch>
            <a:fillRect/>
          </a:stretch>
        </p:blipFill>
        <p:spPr>
          <a:xfrm>
            <a:off x="-41076" y="-27383"/>
            <a:ext cx="2808312" cy="1897508"/>
          </a:xfrm>
        </p:spPr>
      </p:pic>
      <p:pic>
        <p:nvPicPr>
          <p:cNvPr id="9" name="Picture 2" descr="DSC003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32" y="1988840"/>
            <a:ext cx="3600400" cy="480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DSC00347"/>
          <p:cNvPicPr>
            <a:picLocks noChangeAspect="1" noChangeArrowheads="1"/>
          </p:cNvPicPr>
          <p:nvPr/>
        </p:nvPicPr>
        <p:blipFill>
          <a:blip r:embed="rId5" cstate="print"/>
          <a:srcRect l="4720" t="12346" r="5707" b="6445"/>
          <a:stretch>
            <a:fillRect/>
          </a:stretch>
        </p:blipFill>
        <p:spPr bwMode="auto">
          <a:xfrm>
            <a:off x="5966520" y="1635707"/>
            <a:ext cx="4320480" cy="522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PR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3260" y="1556792"/>
            <a:ext cx="2592388" cy="173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8" descr="EXCURSION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3300" y="3429000"/>
            <a:ext cx="2448272" cy="16345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5" descr="DSC02118"/>
          <p:cNvPicPr>
            <a:picLocks noChangeAspect="1" noChangeArrowheads="1"/>
          </p:cNvPicPr>
          <p:nvPr/>
        </p:nvPicPr>
        <p:blipFill>
          <a:blip r:embed="rId8" cstate="print"/>
          <a:srcRect t="17544"/>
          <a:stretch>
            <a:fillRect/>
          </a:stretch>
        </p:blipFill>
        <p:spPr bwMode="auto">
          <a:xfrm>
            <a:off x="3343300" y="5229200"/>
            <a:ext cx="2376264" cy="14695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Pentágono"/>
          <p:cNvSpPr/>
          <p:nvPr/>
        </p:nvSpPr>
        <p:spPr bwMode="auto">
          <a:xfrm>
            <a:off x="0" y="0"/>
            <a:ext cx="10287000" cy="7920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559324" y="0"/>
            <a:ext cx="744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>
                <a:solidFill>
                  <a:srgbClr val="CC3300"/>
                </a:solidFill>
              </a:rPr>
              <a:t>Plan: centro local</a:t>
            </a:r>
            <a:endParaRPr lang="es-ES" sz="4500" dirty="0">
              <a:solidFill>
                <a:srgbClr val="CC3300"/>
              </a:solidFill>
            </a:endParaRPr>
          </a:p>
        </p:txBody>
      </p:sp>
      <p:pic>
        <p:nvPicPr>
          <p:cNvPr id="7" name="14 Imagen" descr="LOGOSSC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6812" y="5588000"/>
            <a:ext cx="1500188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266752" y="836712"/>
            <a:ext cx="6845300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Associació</a:t>
            </a:r>
            <a:r>
              <a:rPr lang="es-ES_tradnl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Juvenil </a:t>
            </a:r>
            <a:r>
              <a:rPr lang="es-ES_tradnl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Esquitx</a:t>
            </a:r>
            <a:endParaRPr lang="es-ES_tradnl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" name="3 Marcador de contenido" descr="logo-encuentro-4-hd-castellano.jpg"/>
          <p:cNvPicPr>
            <a:picLocks noChangeAspect="1"/>
          </p:cNvPicPr>
          <p:nvPr/>
        </p:nvPicPr>
        <p:blipFill>
          <a:blip r:embed="rId3" cstate="print"/>
          <a:srcRect l="7658" t="7149" r="11389" b="15475"/>
          <a:stretch>
            <a:fillRect/>
          </a:stretch>
        </p:blipFill>
        <p:spPr bwMode="auto">
          <a:xfrm>
            <a:off x="-41076" y="-27383"/>
            <a:ext cx="2808312" cy="1897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35100" t="23750" r="18832" b="16401"/>
          <a:stretch>
            <a:fillRect/>
          </a:stretch>
        </p:blipFill>
        <p:spPr bwMode="auto">
          <a:xfrm>
            <a:off x="2983260" y="1484784"/>
            <a:ext cx="7272808" cy="531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35235" t="23750" r="18697" b="16401"/>
          <a:stretch>
            <a:fillRect/>
          </a:stretch>
        </p:blipFill>
        <p:spPr bwMode="auto">
          <a:xfrm>
            <a:off x="0" y="4221088"/>
            <a:ext cx="3054655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432048" y="2708920"/>
            <a:ext cx="20471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000066"/>
                </a:solidFill>
              </a:rPr>
              <a:t>Nuestra mascota “El </a:t>
            </a:r>
            <a:r>
              <a:rPr lang="es-ES" sz="2800" b="1" dirty="0" err="1">
                <a:solidFill>
                  <a:srgbClr val="000066"/>
                </a:solidFill>
              </a:rPr>
              <a:t>Xof</a:t>
            </a:r>
            <a:r>
              <a:rPr lang="es-ES" sz="2800" b="1" dirty="0">
                <a:solidFill>
                  <a:srgbClr val="000066"/>
                </a:solidFill>
              </a:rPr>
              <a:t>”</a:t>
            </a:r>
          </a:p>
        </p:txBody>
      </p:sp>
      <p:pic>
        <p:nvPicPr>
          <p:cNvPr id="13" name="Picture 2" descr="C:\Users\Usuario\Desktop\logo i no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1672" y="6156709"/>
            <a:ext cx="2952328" cy="70129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512</Words>
  <Application>Microsoft Office PowerPoint</Application>
  <PresentationFormat>Diapositivas de 35 mm</PresentationFormat>
  <Paragraphs>154</Paragraphs>
  <Slides>31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Times New Roman</vt:lpstr>
      <vt:lpstr>Wingdings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Esplai Can Rull</vt:lpstr>
      <vt:lpstr>Presentación de PowerPoint</vt:lpstr>
      <vt:lpstr>Ingresos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mtc</dc:creator>
  <cp:lastModifiedBy>José Mª Zuza</cp:lastModifiedBy>
  <cp:revision>111</cp:revision>
  <dcterms:modified xsi:type="dcterms:W3CDTF">2017-10-12T21:59:35Z</dcterms:modified>
</cp:coreProperties>
</file>